
<file path=[Content_Types].xml><?xml version="1.0" encoding="utf-8"?>
<Types xmlns="http://schemas.openxmlformats.org/package/2006/content-types">
  <Default Extension="png" ContentType="image/png"/>
  <Default Extension="svg" ContentType="image/svg+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6" r:id="rId3"/>
    <p:sldId id="274" r:id="rId4"/>
    <p:sldId id="266" r:id="rId5"/>
    <p:sldId id="257" r:id="rId6"/>
    <p:sldId id="258" r:id="rId7"/>
    <p:sldId id="292" r:id="rId8"/>
    <p:sldId id="289" r:id="rId9"/>
    <p:sldId id="260" r:id="rId10"/>
    <p:sldId id="263" r:id="rId11"/>
    <p:sldId id="264" r:id="rId12"/>
    <p:sldId id="290" r:id="rId13"/>
    <p:sldId id="280" r:id="rId14"/>
    <p:sldId id="291" r:id="rId15"/>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69" d="100"/>
          <a:sy n="69" d="100"/>
        </p:scale>
        <p:origin x="564" y="6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01070F6A-D0EE-4CE9-B5B6-53BB66F429F9}"/>
              </a:ext>
            </a:extLst>
          </p:cNvPr>
          <p:cNvSpPr>
            <a:spLocks noGrp="1"/>
          </p:cNvSpPr>
          <p:nvPr>
            <p:ph type="ctrTitle"/>
          </p:nvPr>
        </p:nvSpPr>
        <p:spPr>
          <a:xfrm>
            <a:off x="1524000" y="1122363"/>
            <a:ext cx="9144000" cy="2387600"/>
          </a:xfrm>
        </p:spPr>
        <p:txBody>
          <a:bodyPr anchor="b"/>
          <a:lstStyle>
            <a:lvl1pPr algn="ctr">
              <a:defRPr sz="6000"/>
            </a:lvl1pPr>
          </a:lstStyle>
          <a:p>
            <a:r>
              <a:rPr lang="de-DE"/>
              <a:t>Mastertitelformat bearbeiten</a:t>
            </a:r>
          </a:p>
        </p:txBody>
      </p:sp>
      <p:sp>
        <p:nvSpPr>
          <p:cNvPr id="3" name="Untertitel 2">
            <a:extLst>
              <a:ext uri="{FF2B5EF4-FFF2-40B4-BE49-F238E27FC236}">
                <a16:creationId xmlns:a16="http://schemas.microsoft.com/office/drawing/2014/main" xmlns="" id="{425503DA-7EAA-49ED-9ADF-38B83CA1D71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Master-Untertitelformat bearbeiten</a:t>
            </a:r>
          </a:p>
        </p:txBody>
      </p:sp>
      <p:sp>
        <p:nvSpPr>
          <p:cNvPr id="4" name="Datumsplatzhalter 3">
            <a:extLst>
              <a:ext uri="{FF2B5EF4-FFF2-40B4-BE49-F238E27FC236}">
                <a16:creationId xmlns:a16="http://schemas.microsoft.com/office/drawing/2014/main" xmlns="" id="{1E06FA87-FFAE-431F-A4E0-76A8A6CAFBED}"/>
              </a:ext>
            </a:extLst>
          </p:cNvPr>
          <p:cNvSpPr>
            <a:spLocks noGrp="1"/>
          </p:cNvSpPr>
          <p:nvPr>
            <p:ph type="dt" sz="half" idx="10"/>
          </p:nvPr>
        </p:nvSpPr>
        <p:spPr/>
        <p:txBody>
          <a:bodyPr/>
          <a:lstStyle/>
          <a:p>
            <a:fld id="{2B7646DD-1A01-4EA6-8C90-AAC33A2D7419}" type="datetimeFigureOut">
              <a:rPr lang="de-DE" smtClean="0"/>
              <a:t>04.11.2024</a:t>
            </a:fld>
            <a:endParaRPr lang="de-DE"/>
          </a:p>
        </p:txBody>
      </p:sp>
      <p:sp>
        <p:nvSpPr>
          <p:cNvPr id="5" name="Fußzeilenplatzhalter 4">
            <a:extLst>
              <a:ext uri="{FF2B5EF4-FFF2-40B4-BE49-F238E27FC236}">
                <a16:creationId xmlns:a16="http://schemas.microsoft.com/office/drawing/2014/main" xmlns="" id="{C4F3181B-619B-419A-A831-D31E9035633F}"/>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xmlns="" id="{99452E1B-59A9-409D-819E-A22F29A1E8B6}"/>
              </a:ext>
            </a:extLst>
          </p:cNvPr>
          <p:cNvSpPr>
            <a:spLocks noGrp="1"/>
          </p:cNvSpPr>
          <p:nvPr>
            <p:ph type="sldNum" sz="quarter" idx="12"/>
          </p:nvPr>
        </p:nvSpPr>
        <p:spPr/>
        <p:txBody>
          <a:bodyPr/>
          <a:lstStyle/>
          <a:p>
            <a:fld id="{3A17125E-B98E-4B69-85E7-EF0CD936A4E8}" type="slidenum">
              <a:rPr lang="de-DE" smtClean="0"/>
              <a:t>‹Nr.›</a:t>
            </a:fld>
            <a:endParaRPr lang="de-DE"/>
          </a:p>
        </p:txBody>
      </p:sp>
    </p:spTree>
    <p:extLst>
      <p:ext uri="{BB962C8B-B14F-4D97-AF65-F5344CB8AC3E}">
        <p14:creationId xmlns:p14="http://schemas.microsoft.com/office/powerpoint/2010/main" val="834358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6868CC91-0ABB-44FE-A89B-E17722507A56}"/>
              </a:ext>
            </a:extLst>
          </p:cNvPr>
          <p:cNvSpPr>
            <a:spLocks noGrp="1"/>
          </p:cNvSpPr>
          <p:nvPr>
            <p:ph type="title"/>
          </p:nvPr>
        </p:nvSpPr>
        <p:spPr/>
        <p:txBody>
          <a:bodyPr/>
          <a:lstStyle/>
          <a:p>
            <a:r>
              <a:rPr lang="de-DE"/>
              <a:t>Mastertitelformat bearbeiten</a:t>
            </a:r>
          </a:p>
        </p:txBody>
      </p:sp>
      <p:sp>
        <p:nvSpPr>
          <p:cNvPr id="3" name="Vertikaler Textplatzhalter 2">
            <a:extLst>
              <a:ext uri="{FF2B5EF4-FFF2-40B4-BE49-F238E27FC236}">
                <a16:creationId xmlns:a16="http://schemas.microsoft.com/office/drawing/2014/main" xmlns="" id="{55D77780-6601-4124-97F3-D4E9C366034C}"/>
              </a:ext>
            </a:extLst>
          </p:cNvPr>
          <p:cNvSpPr>
            <a:spLocks noGrp="1"/>
          </p:cNvSpPr>
          <p:nvPr>
            <p:ph type="body" orient="vert" idx="1"/>
          </p:nvPr>
        </p:nvSpPr>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xmlns="" id="{72923AD9-98BE-484D-8B11-BE20DF270211}"/>
              </a:ext>
            </a:extLst>
          </p:cNvPr>
          <p:cNvSpPr>
            <a:spLocks noGrp="1"/>
          </p:cNvSpPr>
          <p:nvPr>
            <p:ph type="dt" sz="half" idx="10"/>
          </p:nvPr>
        </p:nvSpPr>
        <p:spPr/>
        <p:txBody>
          <a:bodyPr/>
          <a:lstStyle/>
          <a:p>
            <a:fld id="{2B7646DD-1A01-4EA6-8C90-AAC33A2D7419}" type="datetimeFigureOut">
              <a:rPr lang="de-DE" smtClean="0"/>
              <a:t>04.11.2024</a:t>
            </a:fld>
            <a:endParaRPr lang="de-DE"/>
          </a:p>
        </p:txBody>
      </p:sp>
      <p:sp>
        <p:nvSpPr>
          <p:cNvPr id="5" name="Fußzeilenplatzhalter 4">
            <a:extLst>
              <a:ext uri="{FF2B5EF4-FFF2-40B4-BE49-F238E27FC236}">
                <a16:creationId xmlns:a16="http://schemas.microsoft.com/office/drawing/2014/main" xmlns="" id="{127813CB-0454-43CD-BC15-699BBF3CEC9E}"/>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xmlns="" id="{51D6AD3A-9C89-4475-B8D6-942E495B4D58}"/>
              </a:ext>
            </a:extLst>
          </p:cNvPr>
          <p:cNvSpPr>
            <a:spLocks noGrp="1"/>
          </p:cNvSpPr>
          <p:nvPr>
            <p:ph type="sldNum" sz="quarter" idx="12"/>
          </p:nvPr>
        </p:nvSpPr>
        <p:spPr/>
        <p:txBody>
          <a:bodyPr/>
          <a:lstStyle/>
          <a:p>
            <a:fld id="{3A17125E-B98E-4B69-85E7-EF0CD936A4E8}" type="slidenum">
              <a:rPr lang="de-DE" smtClean="0"/>
              <a:t>‹Nr.›</a:t>
            </a:fld>
            <a:endParaRPr lang="de-DE"/>
          </a:p>
        </p:txBody>
      </p:sp>
    </p:spTree>
    <p:extLst>
      <p:ext uri="{BB962C8B-B14F-4D97-AF65-F5344CB8AC3E}">
        <p14:creationId xmlns:p14="http://schemas.microsoft.com/office/powerpoint/2010/main" val="34209395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a:extLst>
              <a:ext uri="{FF2B5EF4-FFF2-40B4-BE49-F238E27FC236}">
                <a16:creationId xmlns:a16="http://schemas.microsoft.com/office/drawing/2014/main" xmlns="" id="{6CD4675E-1462-48F3-9F5D-83F3B81CF445}"/>
              </a:ext>
            </a:extLst>
          </p:cNvPr>
          <p:cNvSpPr>
            <a:spLocks noGrp="1"/>
          </p:cNvSpPr>
          <p:nvPr>
            <p:ph type="title" orient="vert"/>
          </p:nvPr>
        </p:nvSpPr>
        <p:spPr>
          <a:xfrm>
            <a:off x="8724900" y="365125"/>
            <a:ext cx="2628900" cy="5811838"/>
          </a:xfrm>
        </p:spPr>
        <p:txBody>
          <a:bodyPr vert="eaVert"/>
          <a:lstStyle/>
          <a:p>
            <a:r>
              <a:rPr lang="de-DE"/>
              <a:t>Mastertitelformat bearbeiten</a:t>
            </a:r>
          </a:p>
        </p:txBody>
      </p:sp>
      <p:sp>
        <p:nvSpPr>
          <p:cNvPr id="3" name="Vertikaler Textplatzhalter 2">
            <a:extLst>
              <a:ext uri="{FF2B5EF4-FFF2-40B4-BE49-F238E27FC236}">
                <a16:creationId xmlns:a16="http://schemas.microsoft.com/office/drawing/2014/main" xmlns="" id="{0E394FD0-50B2-47FD-9689-C5A36C4A9CC6}"/>
              </a:ext>
            </a:extLst>
          </p:cNvPr>
          <p:cNvSpPr>
            <a:spLocks noGrp="1"/>
          </p:cNvSpPr>
          <p:nvPr>
            <p:ph type="body" orient="vert" idx="1"/>
          </p:nvPr>
        </p:nvSpPr>
        <p:spPr>
          <a:xfrm>
            <a:off x="838200" y="365125"/>
            <a:ext cx="7734300" cy="5811838"/>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xmlns="" id="{A7DDEA9E-851F-445C-9F01-473678B2E4CD}"/>
              </a:ext>
            </a:extLst>
          </p:cNvPr>
          <p:cNvSpPr>
            <a:spLocks noGrp="1"/>
          </p:cNvSpPr>
          <p:nvPr>
            <p:ph type="dt" sz="half" idx="10"/>
          </p:nvPr>
        </p:nvSpPr>
        <p:spPr/>
        <p:txBody>
          <a:bodyPr/>
          <a:lstStyle/>
          <a:p>
            <a:fld id="{2B7646DD-1A01-4EA6-8C90-AAC33A2D7419}" type="datetimeFigureOut">
              <a:rPr lang="de-DE" smtClean="0"/>
              <a:t>04.11.2024</a:t>
            </a:fld>
            <a:endParaRPr lang="de-DE"/>
          </a:p>
        </p:txBody>
      </p:sp>
      <p:sp>
        <p:nvSpPr>
          <p:cNvPr id="5" name="Fußzeilenplatzhalter 4">
            <a:extLst>
              <a:ext uri="{FF2B5EF4-FFF2-40B4-BE49-F238E27FC236}">
                <a16:creationId xmlns:a16="http://schemas.microsoft.com/office/drawing/2014/main" xmlns="" id="{864C798F-F6BE-4735-B105-2DF98A419A67}"/>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xmlns="" id="{28A0B687-E1BA-48D5-82E4-AC2570E5EB74}"/>
              </a:ext>
            </a:extLst>
          </p:cNvPr>
          <p:cNvSpPr>
            <a:spLocks noGrp="1"/>
          </p:cNvSpPr>
          <p:nvPr>
            <p:ph type="sldNum" sz="quarter" idx="12"/>
          </p:nvPr>
        </p:nvSpPr>
        <p:spPr/>
        <p:txBody>
          <a:bodyPr/>
          <a:lstStyle/>
          <a:p>
            <a:fld id="{3A17125E-B98E-4B69-85E7-EF0CD936A4E8}" type="slidenum">
              <a:rPr lang="de-DE" smtClean="0"/>
              <a:t>‹Nr.›</a:t>
            </a:fld>
            <a:endParaRPr lang="de-DE"/>
          </a:p>
        </p:txBody>
      </p:sp>
    </p:spTree>
    <p:extLst>
      <p:ext uri="{BB962C8B-B14F-4D97-AF65-F5344CB8AC3E}">
        <p14:creationId xmlns:p14="http://schemas.microsoft.com/office/powerpoint/2010/main" val="17056004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F6ADB752-7801-425E-964D-E032E477A7F4}"/>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xmlns="" id="{13E4C9F6-6EC1-4841-B53C-0495BB8A6463}"/>
              </a:ext>
            </a:extLst>
          </p:cNvPr>
          <p:cNvSpPr>
            <a:spLocks noGrp="1"/>
          </p:cNvSpPr>
          <p:nvPr>
            <p:ph idx="1"/>
          </p:nvPr>
        </p:nvSpPr>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xmlns="" id="{3B6585BB-9A11-4BE8-BCBC-8419B13FFE5E}"/>
              </a:ext>
            </a:extLst>
          </p:cNvPr>
          <p:cNvSpPr>
            <a:spLocks noGrp="1"/>
          </p:cNvSpPr>
          <p:nvPr>
            <p:ph type="dt" sz="half" idx="10"/>
          </p:nvPr>
        </p:nvSpPr>
        <p:spPr/>
        <p:txBody>
          <a:bodyPr/>
          <a:lstStyle/>
          <a:p>
            <a:fld id="{2B7646DD-1A01-4EA6-8C90-AAC33A2D7419}" type="datetimeFigureOut">
              <a:rPr lang="de-DE" smtClean="0"/>
              <a:t>04.11.2024</a:t>
            </a:fld>
            <a:endParaRPr lang="de-DE"/>
          </a:p>
        </p:txBody>
      </p:sp>
      <p:sp>
        <p:nvSpPr>
          <p:cNvPr id="5" name="Fußzeilenplatzhalter 4">
            <a:extLst>
              <a:ext uri="{FF2B5EF4-FFF2-40B4-BE49-F238E27FC236}">
                <a16:creationId xmlns:a16="http://schemas.microsoft.com/office/drawing/2014/main" xmlns="" id="{449A591E-A37E-42BA-BAA8-46E464AB58B2}"/>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xmlns="" id="{77CF45A7-BB2E-4A27-BFBE-5801B1C1240D}"/>
              </a:ext>
            </a:extLst>
          </p:cNvPr>
          <p:cNvSpPr>
            <a:spLocks noGrp="1"/>
          </p:cNvSpPr>
          <p:nvPr>
            <p:ph type="sldNum" sz="quarter" idx="12"/>
          </p:nvPr>
        </p:nvSpPr>
        <p:spPr/>
        <p:txBody>
          <a:bodyPr/>
          <a:lstStyle/>
          <a:p>
            <a:fld id="{3A17125E-B98E-4B69-85E7-EF0CD936A4E8}" type="slidenum">
              <a:rPr lang="de-DE" smtClean="0"/>
              <a:t>‹Nr.›</a:t>
            </a:fld>
            <a:endParaRPr lang="de-DE"/>
          </a:p>
        </p:txBody>
      </p:sp>
    </p:spTree>
    <p:extLst>
      <p:ext uri="{BB962C8B-B14F-4D97-AF65-F5344CB8AC3E}">
        <p14:creationId xmlns:p14="http://schemas.microsoft.com/office/powerpoint/2010/main" val="27299387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BFE40F67-EFD1-4A52-A597-CA723FB2C264}"/>
              </a:ext>
            </a:extLst>
          </p:cNvPr>
          <p:cNvSpPr>
            <a:spLocks noGrp="1"/>
          </p:cNvSpPr>
          <p:nvPr>
            <p:ph type="title"/>
          </p:nvPr>
        </p:nvSpPr>
        <p:spPr>
          <a:xfrm>
            <a:off x="831850" y="1709738"/>
            <a:ext cx="10515600" cy="2852737"/>
          </a:xfrm>
        </p:spPr>
        <p:txBody>
          <a:bodyPr anchor="b"/>
          <a:lstStyle>
            <a:lvl1pPr>
              <a:defRPr sz="6000"/>
            </a:lvl1pPr>
          </a:lstStyle>
          <a:p>
            <a:r>
              <a:rPr lang="de-DE"/>
              <a:t>Mastertitelformat bearbeiten</a:t>
            </a:r>
          </a:p>
        </p:txBody>
      </p:sp>
      <p:sp>
        <p:nvSpPr>
          <p:cNvPr id="3" name="Textplatzhalter 2">
            <a:extLst>
              <a:ext uri="{FF2B5EF4-FFF2-40B4-BE49-F238E27FC236}">
                <a16:creationId xmlns:a16="http://schemas.microsoft.com/office/drawing/2014/main" xmlns="" id="{9642F835-9687-440F-8578-86EEBF2D90E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Mastertextformat bearbeiten</a:t>
            </a:r>
          </a:p>
        </p:txBody>
      </p:sp>
      <p:sp>
        <p:nvSpPr>
          <p:cNvPr id="4" name="Datumsplatzhalter 3">
            <a:extLst>
              <a:ext uri="{FF2B5EF4-FFF2-40B4-BE49-F238E27FC236}">
                <a16:creationId xmlns:a16="http://schemas.microsoft.com/office/drawing/2014/main" xmlns="" id="{CE1C5D8D-D838-444C-B3E3-54E95E5CB701}"/>
              </a:ext>
            </a:extLst>
          </p:cNvPr>
          <p:cNvSpPr>
            <a:spLocks noGrp="1"/>
          </p:cNvSpPr>
          <p:nvPr>
            <p:ph type="dt" sz="half" idx="10"/>
          </p:nvPr>
        </p:nvSpPr>
        <p:spPr/>
        <p:txBody>
          <a:bodyPr/>
          <a:lstStyle/>
          <a:p>
            <a:fld id="{2B7646DD-1A01-4EA6-8C90-AAC33A2D7419}" type="datetimeFigureOut">
              <a:rPr lang="de-DE" smtClean="0"/>
              <a:t>04.11.2024</a:t>
            </a:fld>
            <a:endParaRPr lang="de-DE"/>
          </a:p>
        </p:txBody>
      </p:sp>
      <p:sp>
        <p:nvSpPr>
          <p:cNvPr id="5" name="Fußzeilenplatzhalter 4">
            <a:extLst>
              <a:ext uri="{FF2B5EF4-FFF2-40B4-BE49-F238E27FC236}">
                <a16:creationId xmlns:a16="http://schemas.microsoft.com/office/drawing/2014/main" xmlns="" id="{4DAD7536-DA71-439F-ADCA-AB1C63DE08E8}"/>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xmlns="" id="{D51BB645-2B94-4CB8-89C6-83D54063BB06}"/>
              </a:ext>
            </a:extLst>
          </p:cNvPr>
          <p:cNvSpPr>
            <a:spLocks noGrp="1"/>
          </p:cNvSpPr>
          <p:nvPr>
            <p:ph type="sldNum" sz="quarter" idx="12"/>
          </p:nvPr>
        </p:nvSpPr>
        <p:spPr/>
        <p:txBody>
          <a:bodyPr/>
          <a:lstStyle/>
          <a:p>
            <a:fld id="{3A17125E-B98E-4B69-85E7-EF0CD936A4E8}" type="slidenum">
              <a:rPr lang="de-DE" smtClean="0"/>
              <a:t>‹Nr.›</a:t>
            </a:fld>
            <a:endParaRPr lang="de-DE"/>
          </a:p>
        </p:txBody>
      </p:sp>
    </p:spTree>
    <p:extLst>
      <p:ext uri="{BB962C8B-B14F-4D97-AF65-F5344CB8AC3E}">
        <p14:creationId xmlns:p14="http://schemas.microsoft.com/office/powerpoint/2010/main" val="33989377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7DDADB1C-AAB3-4800-9E4C-F32F62B9F963}"/>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xmlns="" id="{44215341-E4AC-49E1-BC06-FDAC8B976C87}"/>
              </a:ext>
            </a:extLst>
          </p:cNvPr>
          <p:cNvSpPr>
            <a:spLocks noGrp="1"/>
          </p:cNvSpPr>
          <p:nvPr>
            <p:ph sz="half" idx="1"/>
          </p:nvPr>
        </p:nvSpPr>
        <p:spPr>
          <a:xfrm>
            <a:off x="838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a:extLst>
              <a:ext uri="{FF2B5EF4-FFF2-40B4-BE49-F238E27FC236}">
                <a16:creationId xmlns:a16="http://schemas.microsoft.com/office/drawing/2014/main" xmlns="" id="{DFE88E35-51CB-4DFE-BF89-F7FD23DDEA26}"/>
              </a:ext>
            </a:extLst>
          </p:cNvPr>
          <p:cNvSpPr>
            <a:spLocks noGrp="1"/>
          </p:cNvSpPr>
          <p:nvPr>
            <p:ph sz="half" idx="2"/>
          </p:nvPr>
        </p:nvSpPr>
        <p:spPr>
          <a:xfrm>
            <a:off x="6172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a:extLst>
              <a:ext uri="{FF2B5EF4-FFF2-40B4-BE49-F238E27FC236}">
                <a16:creationId xmlns:a16="http://schemas.microsoft.com/office/drawing/2014/main" xmlns="" id="{AC010A86-B51C-4F57-8480-485D941C0760}"/>
              </a:ext>
            </a:extLst>
          </p:cNvPr>
          <p:cNvSpPr>
            <a:spLocks noGrp="1"/>
          </p:cNvSpPr>
          <p:nvPr>
            <p:ph type="dt" sz="half" idx="10"/>
          </p:nvPr>
        </p:nvSpPr>
        <p:spPr/>
        <p:txBody>
          <a:bodyPr/>
          <a:lstStyle/>
          <a:p>
            <a:fld id="{2B7646DD-1A01-4EA6-8C90-AAC33A2D7419}" type="datetimeFigureOut">
              <a:rPr lang="de-DE" smtClean="0"/>
              <a:t>04.11.2024</a:t>
            </a:fld>
            <a:endParaRPr lang="de-DE"/>
          </a:p>
        </p:txBody>
      </p:sp>
      <p:sp>
        <p:nvSpPr>
          <p:cNvPr id="6" name="Fußzeilenplatzhalter 5">
            <a:extLst>
              <a:ext uri="{FF2B5EF4-FFF2-40B4-BE49-F238E27FC236}">
                <a16:creationId xmlns:a16="http://schemas.microsoft.com/office/drawing/2014/main" xmlns="" id="{D3F5E120-2179-4E25-B704-FDD912293EB2}"/>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xmlns="" id="{841E3D6F-B2EB-4F15-86F7-2C6893FBD2CC}"/>
              </a:ext>
            </a:extLst>
          </p:cNvPr>
          <p:cNvSpPr>
            <a:spLocks noGrp="1"/>
          </p:cNvSpPr>
          <p:nvPr>
            <p:ph type="sldNum" sz="quarter" idx="12"/>
          </p:nvPr>
        </p:nvSpPr>
        <p:spPr/>
        <p:txBody>
          <a:bodyPr/>
          <a:lstStyle/>
          <a:p>
            <a:fld id="{3A17125E-B98E-4B69-85E7-EF0CD936A4E8}" type="slidenum">
              <a:rPr lang="de-DE" smtClean="0"/>
              <a:t>‹Nr.›</a:t>
            </a:fld>
            <a:endParaRPr lang="de-DE"/>
          </a:p>
        </p:txBody>
      </p:sp>
    </p:spTree>
    <p:extLst>
      <p:ext uri="{BB962C8B-B14F-4D97-AF65-F5344CB8AC3E}">
        <p14:creationId xmlns:p14="http://schemas.microsoft.com/office/powerpoint/2010/main" val="2315136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A610D976-A8F8-4EC0-BA22-DD718BC457A6}"/>
              </a:ext>
            </a:extLst>
          </p:cNvPr>
          <p:cNvSpPr>
            <a:spLocks noGrp="1"/>
          </p:cNvSpPr>
          <p:nvPr>
            <p:ph type="title"/>
          </p:nvPr>
        </p:nvSpPr>
        <p:spPr>
          <a:xfrm>
            <a:off x="839788" y="365125"/>
            <a:ext cx="10515600" cy="1325563"/>
          </a:xfrm>
        </p:spPr>
        <p:txBody>
          <a:bodyPr/>
          <a:lstStyle/>
          <a:p>
            <a:r>
              <a:rPr lang="de-DE"/>
              <a:t>Mastertitelformat bearbeiten</a:t>
            </a:r>
          </a:p>
        </p:txBody>
      </p:sp>
      <p:sp>
        <p:nvSpPr>
          <p:cNvPr id="3" name="Textplatzhalter 2">
            <a:extLst>
              <a:ext uri="{FF2B5EF4-FFF2-40B4-BE49-F238E27FC236}">
                <a16:creationId xmlns:a16="http://schemas.microsoft.com/office/drawing/2014/main" xmlns="" id="{8B8F3EEA-8DE0-496B-8FB6-196AA8C28A4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Inhaltsplatzhalter 3">
            <a:extLst>
              <a:ext uri="{FF2B5EF4-FFF2-40B4-BE49-F238E27FC236}">
                <a16:creationId xmlns:a16="http://schemas.microsoft.com/office/drawing/2014/main" xmlns="" id="{F0093D31-D7EB-4DB5-925E-5F0A44F6CB97}"/>
              </a:ext>
            </a:extLst>
          </p:cNvPr>
          <p:cNvSpPr>
            <a:spLocks noGrp="1"/>
          </p:cNvSpPr>
          <p:nvPr>
            <p:ph sz="half" idx="2"/>
          </p:nvPr>
        </p:nvSpPr>
        <p:spPr>
          <a:xfrm>
            <a:off x="839788" y="2505075"/>
            <a:ext cx="5157787"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a:extLst>
              <a:ext uri="{FF2B5EF4-FFF2-40B4-BE49-F238E27FC236}">
                <a16:creationId xmlns:a16="http://schemas.microsoft.com/office/drawing/2014/main" xmlns="" id="{109488B4-C6DC-4FA4-8B12-A4DDC198655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Inhaltsplatzhalter 5">
            <a:extLst>
              <a:ext uri="{FF2B5EF4-FFF2-40B4-BE49-F238E27FC236}">
                <a16:creationId xmlns:a16="http://schemas.microsoft.com/office/drawing/2014/main" xmlns="" id="{7704D0A2-3C8A-476F-A604-44E6211BA930}"/>
              </a:ext>
            </a:extLst>
          </p:cNvPr>
          <p:cNvSpPr>
            <a:spLocks noGrp="1"/>
          </p:cNvSpPr>
          <p:nvPr>
            <p:ph sz="quarter" idx="4"/>
          </p:nvPr>
        </p:nvSpPr>
        <p:spPr>
          <a:xfrm>
            <a:off x="6172200" y="2505075"/>
            <a:ext cx="5183188"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6">
            <a:extLst>
              <a:ext uri="{FF2B5EF4-FFF2-40B4-BE49-F238E27FC236}">
                <a16:creationId xmlns:a16="http://schemas.microsoft.com/office/drawing/2014/main" xmlns="" id="{BCA3593B-94E7-4B81-B523-DF7607A53FFE}"/>
              </a:ext>
            </a:extLst>
          </p:cNvPr>
          <p:cNvSpPr>
            <a:spLocks noGrp="1"/>
          </p:cNvSpPr>
          <p:nvPr>
            <p:ph type="dt" sz="half" idx="10"/>
          </p:nvPr>
        </p:nvSpPr>
        <p:spPr/>
        <p:txBody>
          <a:bodyPr/>
          <a:lstStyle/>
          <a:p>
            <a:fld id="{2B7646DD-1A01-4EA6-8C90-AAC33A2D7419}" type="datetimeFigureOut">
              <a:rPr lang="de-DE" smtClean="0"/>
              <a:t>04.11.2024</a:t>
            </a:fld>
            <a:endParaRPr lang="de-DE"/>
          </a:p>
        </p:txBody>
      </p:sp>
      <p:sp>
        <p:nvSpPr>
          <p:cNvPr id="8" name="Fußzeilenplatzhalter 7">
            <a:extLst>
              <a:ext uri="{FF2B5EF4-FFF2-40B4-BE49-F238E27FC236}">
                <a16:creationId xmlns:a16="http://schemas.microsoft.com/office/drawing/2014/main" xmlns="" id="{BEDD97BB-14BE-4815-B7E2-2761A1A1B714}"/>
              </a:ext>
            </a:extLst>
          </p:cNvPr>
          <p:cNvSpPr>
            <a:spLocks noGrp="1"/>
          </p:cNvSpPr>
          <p:nvPr>
            <p:ph type="ftr" sz="quarter" idx="11"/>
          </p:nvPr>
        </p:nvSpPr>
        <p:spPr/>
        <p:txBody>
          <a:bodyPr/>
          <a:lstStyle/>
          <a:p>
            <a:endParaRPr lang="de-DE"/>
          </a:p>
        </p:txBody>
      </p:sp>
      <p:sp>
        <p:nvSpPr>
          <p:cNvPr id="9" name="Foliennummernplatzhalter 8">
            <a:extLst>
              <a:ext uri="{FF2B5EF4-FFF2-40B4-BE49-F238E27FC236}">
                <a16:creationId xmlns:a16="http://schemas.microsoft.com/office/drawing/2014/main" xmlns="" id="{7639C047-AF79-4221-BAE7-5328C247B1CE}"/>
              </a:ext>
            </a:extLst>
          </p:cNvPr>
          <p:cNvSpPr>
            <a:spLocks noGrp="1"/>
          </p:cNvSpPr>
          <p:nvPr>
            <p:ph type="sldNum" sz="quarter" idx="12"/>
          </p:nvPr>
        </p:nvSpPr>
        <p:spPr/>
        <p:txBody>
          <a:bodyPr/>
          <a:lstStyle/>
          <a:p>
            <a:fld id="{3A17125E-B98E-4B69-85E7-EF0CD936A4E8}" type="slidenum">
              <a:rPr lang="de-DE" smtClean="0"/>
              <a:t>‹Nr.›</a:t>
            </a:fld>
            <a:endParaRPr lang="de-DE"/>
          </a:p>
        </p:txBody>
      </p:sp>
    </p:spTree>
    <p:extLst>
      <p:ext uri="{BB962C8B-B14F-4D97-AF65-F5344CB8AC3E}">
        <p14:creationId xmlns:p14="http://schemas.microsoft.com/office/powerpoint/2010/main" val="38811147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5860C767-4886-4FFC-A257-8BDEF9F5EF6B}"/>
              </a:ext>
            </a:extLst>
          </p:cNvPr>
          <p:cNvSpPr>
            <a:spLocks noGrp="1"/>
          </p:cNvSpPr>
          <p:nvPr>
            <p:ph type="title"/>
          </p:nvPr>
        </p:nvSpPr>
        <p:spPr/>
        <p:txBody>
          <a:bodyPr/>
          <a:lstStyle/>
          <a:p>
            <a:r>
              <a:rPr lang="de-DE"/>
              <a:t>Mastertitelformat bearbeiten</a:t>
            </a:r>
          </a:p>
        </p:txBody>
      </p:sp>
      <p:sp>
        <p:nvSpPr>
          <p:cNvPr id="3" name="Datumsplatzhalter 2">
            <a:extLst>
              <a:ext uri="{FF2B5EF4-FFF2-40B4-BE49-F238E27FC236}">
                <a16:creationId xmlns:a16="http://schemas.microsoft.com/office/drawing/2014/main" xmlns="" id="{2ABF0DE8-47CC-49B6-8452-FA0747AE4AF1}"/>
              </a:ext>
            </a:extLst>
          </p:cNvPr>
          <p:cNvSpPr>
            <a:spLocks noGrp="1"/>
          </p:cNvSpPr>
          <p:nvPr>
            <p:ph type="dt" sz="half" idx="10"/>
          </p:nvPr>
        </p:nvSpPr>
        <p:spPr/>
        <p:txBody>
          <a:bodyPr/>
          <a:lstStyle/>
          <a:p>
            <a:fld id="{2B7646DD-1A01-4EA6-8C90-AAC33A2D7419}" type="datetimeFigureOut">
              <a:rPr lang="de-DE" smtClean="0"/>
              <a:t>04.11.2024</a:t>
            </a:fld>
            <a:endParaRPr lang="de-DE"/>
          </a:p>
        </p:txBody>
      </p:sp>
      <p:sp>
        <p:nvSpPr>
          <p:cNvPr id="4" name="Fußzeilenplatzhalter 3">
            <a:extLst>
              <a:ext uri="{FF2B5EF4-FFF2-40B4-BE49-F238E27FC236}">
                <a16:creationId xmlns:a16="http://schemas.microsoft.com/office/drawing/2014/main" xmlns="" id="{65889369-44CF-446A-8CED-C983F6F844C6}"/>
              </a:ext>
            </a:extLst>
          </p:cNvPr>
          <p:cNvSpPr>
            <a:spLocks noGrp="1"/>
          </p:cNvSpPr>
          <p:nvPr>
            <p:ph type="ftr" sz="quarter" idx="11"/>
          </p:nvPr>
        </p:nvSpPr>
        <p:spPr/>
        <p:txBody>
          <a:bodyPr/>
          <a:lstStyle/>
          <a:p>
            <a:endParaRPr lang="de-DE"/>
          </a:p>
        </p:txBody>
      </p:sp>
      <p:sp>
        <p:nvSpPr>
          <p:cNvPr id="5" name="Foliennummernplatzhalter 4">
            <a:extLst>
              <a:ext uri="{FF2B5EF4-FFF2-40B4-BE49-F238E27FC236}">
                <a16:creationId xmlns:a16="http://schemas.microsoft.com/office/drawing/2014/main" xmlns="" id="{7AFB97F1-3BAB-4DA2-AFD0-31C89908BA25}"/>
              </a:ext>
            </a:extLst>
          </p:cNvPr>
          <p:cNvSpPr>
            <a:spLocks noGrp="1"/>
          </p:cNvSpPr>
          <p:nvPr>
            <p:ph type="sldNum" sz="quarter" idx="12"/>
          </p:nvPr>
        </p:nvSpPr>
        <p:spPr/>
        <p:txBody>
          <a:bodyPr/>
          <a:lstStyle/>
          <a:p>
            <a:fld id="{3A17125E-B98E-4B69-85E7-EF0CD936A4E8}" type="slidenum">
              <a:rPr lang="de-DE" smtClean="0"/>
              <a:t>‹Nr.›</a:t>
            </a:fld>
            <a:endParaRPr lang="de-DE"/>
          </a:p>
        </p:txBody>
      </p:sp>
    </p:spTree>
    <p:extLst>
      <p:ext uri="{BB962C8B-B14F-4D97-AF65-F5344CB8AC3E}">
        <p14:creationId xmlns:p14="http://schemas.microsoft.com/office/powerpoint/2010/main" val="31793228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a:extLst>
              <a:ext uri="{FF2B5EF4-FFF2-40B4-BE49-F238E27FC236}">
                <a16:creationId xmlns:a16="http://schemas.microsoft.com/office/drawing/2014/main" xmlns="" id="{8FB96C9F-75BC-4F31-B88C-1A163157AA46}"/>
              </a:ext>
            </a:extLst>
          </p:cNvPr>
          <p:cNvSpPr>
            <a:spLocks noGrp="1"/>
          </p:cNvSpPr>
          <p:nvPr>
            <p:ph type="dt" sz="half" idx="10"/>
          </p:nvPr>
        </p:nvSpPr>
        <p:spPr/>
        <p:txBody>
          <a:bodyPr/>
          <a:lstStyle/>
          <a:p>
            <a:fld id="{2B7646DD-1A01-4EA6-8C90-AAC33A2D7419}" type="datetimeFigureOut">
              <a:rPr lang="de-DE" smtClean="0"/>
              <a:t>04.11.2024</a:t>
            </a:fld>
            <a:endParaRPr lang="de-DE"/>
          </a:p>
        </p:txBody>
      </p:sp>
      <p:sp>
        <p:nvSpPr>
          <p:cNvPr id="3" name="Fußzeilenplatzhalter 2">
            <a:extLst>
              <a:ext uri="{FF2B5EF4-FFF2-40B4-BE49-F238E27FC236}">
                <a16:creationId xmlns:a16="http://schemas.microsoft.com/office/drawing/2014/main" xmlns="" id="{ACDFB710-3620-48F6-BB9A-4525FC3E273C}"/>
              </a:ext>
            </a:extLst>
          </p:cNvPr>
          <p:cNvSpPr>
            <a:spLocks noGrp="1"/>
          </p:cNvSpPr>
          <p:nvPr>
            <p:ph type="ftr" sz="quarter" idx="11"/>
          </p:nvPr>
        </p:nvSpPr>
        <p:spPr/>
        <p:txBody>
          <a:bodyPr/>
          <a:lstStyle/>
          <a:p>
            <a:endParaRPr lang="de-DE"/>
          </a:p>
        </p:txBody>
      </p:sp>
      <p:sp>
        <p:nvSpPr>
          <p:cNvPr id="4" name="Foliennummernplatzhalter 3">
            <a:extLst>
              <a:ext uri="{FF2B5EF4-FFF2-40B4-BE49-F238E27FC236}">
                <a16:creationId xmlns:a16="http://schemas.microsoft.com/office/drawing/2014/main" xmlns="" id="{9E18A65B-1A4E-4362-86DD-05E254719A11}"/>
              </a:ext>
            </a:extLst>
          </p:cNvPr>
          <p:cNvSpPr>
            <a:spLocks noGrp="1"/>
          </p:cNvSpPr>
          <p:nvPr>
            <p:ph type="sldNum" sz="quarter" idx="12"/>
          </p:nvPr>
        </p:nvSpPr>
        <p:spPr/>
        <p:txBody>
          <a:bodyPr/>
          <a:lstStyle/>
          <a:p>
            <a:fld id="{3A17125E-B98E-4B69-85E7-EF0CD936A4E8}" type="slidenum">
              <a:rPr lang="de-DE" smtClean="0"/>
              <a:t>‹Nr.›</a:t>
            </a:fld>
            <a:endParaRPr lang="de-DE"/>
          </a:p>
        </p:txBody>
      </p:sp>
    </p:spTree>
    <p:extLst>
      <p:ext uri="{BB962C8B-B14F-4D97-AF65-F5344CB8AC3E}">
        <p14:creationId xmlns:p14="http://schemas.microsoft.com/office/powerpoint/2010/main" val="4202500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BF1282C1-A6CE-4A72-BA84-D5D47BCB2546}"/>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Inhaltsplatzhalter 2">
            <a:extLst>
              <a:ext uri="{FF2B5EF4-FFF2-40B4-BE49-F238E27FC236}">
                <a16:creationId xmlns:a16="http://schemas.microsoft.com/office/drawing/2014/main" xmlns="" id="{5408EC14-B43A-416B-848B-D70B3ACE3C2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a:extLst>
              <a:ext uri="{FF2B5EF4-FFF2-40B4-BE49-F238E27FC236}">
                <a16:creationId xmlns:a16="http://schemas.microsoft.com/office/drawing/2014/main" xmlns="" id="{0ED16002-A3B2-4433-839A-6F3F368F5A0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xmlns="" id="{EA781097-195D-48A2-887A-E463AA54F63B}"/>
              </a:ext>
            </a:extLst>
          </p:cNvPr>
          <p:cNvSpPr>
            <a:spLocks noGrp="1"/>
          </p:cNvSpPr>
          <p:nvPr>
            <p:ph type="dt" sz="half" idx="10"/>
          </p:nvPr>
        </p:nvSpPr>
        <p:spPr/>
        <p:txBody>
          <a:bodyPr/>
          <a:lstStyle/>
          <a:p>
            <a:fld id="{2B7646DD-1A01-4EA6-8C90-AAC33A2D7419}" type="datetimeFigureOut">
              <a:rPr lang="de-DE" smtClean="0"/>
              <a:t>04.11.2024</a:t>
            </a:fld>
            <a:endParaRPr lang="de-DE"/>
          </a:p>
        </p:txBody>
      </p:sp>
      <p:sp>
        <p:nvSpPr>
          <p:cNvPr id="6" name="Fußzeilenplatzhalter 5">
            <a:extLst>
              <a:ext uri="{FF2B5EF4-FFF2-40B4-BE49-F238E27FC236}">
                <a16:creationId xmlns:a16="http://schemas.microsoft.com/office/drawing/2014/main" xmlns="" id="{F096E49D-EDA3-4FF6-804B-F97392AF8F92}"/>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xmlns="" id="{55E9156D-B493-4CC0-8F27-003251F17E79}"/>
              </a:ext>
            </a:extLst>
          </p:cNvPr>
          <p:cNvSpPr>
            <a:spLocks noGrp="1"/>
          </p:cNvSpPr>
          <p:nvPr>
            <p:ph type="sldNum" sz="quarter" idx="12"/>
          </p:nvPr>
        </p:nvSpPr>
        <p:spPr/>
        <p:txBody>
          <a:bodyPr/>
          <a:lstStyle/>
          <a:p>
            <a:fld id="{3A17125E-B98E-4B69-85E7-EF0CD936A4E8}" type="slidenum">
              <a:rPr lang="de-DE" smtClean="0"/>
              <a:t>‹Nr.›</a:t>
            </a:fld>
            <a:endParaRPr lang="de-DE"/>
          </a:p>
        </p:txBody>
      </p:sp>
    </p:spTree>
    <p:extLst>
      <p:ext uri="{BB962C8B-B14F-4D97-AF65-F5344CB8AC3E}">
        <p14:creationId xmlns:p14="http://schemas.microsoft.com/office/powerpoint/2010/main" val="38392550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0A0E5F17-9B96-4A23-9179-A218C1D8C621}"/>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Bildplatzhalter 2">
            <a:extLst>
              <a:ext uri="{FF2B5EF4-FFF2-40B4-BE49-F238E27FC236}">
                <a16:creationId xmlns:a16="http://schemas.microsoft.com/office/drawing/2014/main" xmlns="" id="{EFCC7052-1382-46E8-A568-65E3A88CB47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a:extLst>
              <a:ext uri="{FF2B5EF4-FFF2-40B4-BE49-F238E27FC236}">
                <a16:creationId xmlns:a16="http://schemas.microsoft.com/office/drawing/2014/main" xmlns="" id="{09C9E47E-1AFE-41AC-87F0-2184F56248E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xmlns="" id="{5751E43D-8010-46AB-B001-C686CFE44EC6}"/>
              </a:ext>
            </a:extLst>
          </p:cNvPr>
          <p:cNvSpPr>
            <a:spLocks noGrp="1"/>
          </p:cNvSpPr>
          <p:nvPr>
            <p:ph type="dt" sz="half" idx="10"/>
          </p:nvPr>
        </p:nvSpPr>
        <p:spPr/>
        <p:txBody>
          <a:bodyPr/>
          <a:lstStyle/>
          <a:p>
            <a:fld id="{2B7646DD-1A01-4EA6-8C90-AAC33A2D7419}" type="datetimeFigureOut">
              <a:rPr lang="de-DE" smtClean="0"/>
              <a:t>04.11.2024</a:t>
            </a:fld>
            <a:endParaRPr lang="de-DE"/>
          </a:p>
        </p:txBody>
      </p:sp>
      <p:sp>
        <p:nvSpPr>
          <p:cNvPr id="6" name="Fußzeilenplatzhalter 5">
            <a:extLst>
              <a:ext uri="{FF2B5EF4-FFF2-40B4-BE49-F238E27FC236}">
                <a16:creationId xmlns:a16="http://schemas.microsoft.com/office/drawing/2014/main" xmlns="" id="{55781A76-EC35-4D8A-B073-3B89724AE5D0}"/>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xmlns="" id="{07482417-E062-44A8-A934-9B568F590B6E}"/>
              </a:ext>
            </a:extLst>
          </p:cNvPr>
          <p:cNvSpPr>
            <a:spLocks noGrp="1"/>
          </p:cNvSpPr>
          <p:nvPr>
            <p:ph type="sldNum" sz="quarter" idx="12"/>
          </p:nvPr>
        </p:nvSpPr>
        <p:spPr/>
        <p:txBody>
          <a:bodyPr/>
          <a:lstStyle/>
          <a:p>
            <a:fld id="{3A17125E-B98E-4B69-85E7-EF0CD936A4E8}" type="slidenum">
              <a:rPr lang="de-DE" smtClean="0"/>
              <a:t>‹Nr.›</a:t>
            </a:fld>
            <a:endParaRPr lang="de-DE"/>
          </a:p>
        </p:txBody>
      </p:sp>
    </p:spTree>
    <p:extLst>
      <p:ext uri="{BB962C8B-B14F-4D97-AF65-F5344CB8AC3E}">
        <p14:creationId xmlns:p14="http://schemas.microsoft.com/office/powerpoint/2010/main" val="30055966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a:extLst>
              <a:ext uri="{FF2B5EF4-FFF2-40B4-BE49-F238E27FC236}">
                <a16:creationId xmlns:a16="http://schemas.microsoft.com/office/drawing/2014/main" xmlns="" id="{3A037F5F-230A-4729-B8CD-BA3B690EC93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a:t>Mastertitelformat bearbeiten</a:t>
            </a:r>
          </a:p>
        </p:txBody>
      </p:sp>
      <p:sp>
        <p:nvSpPr>
          <p:cNvPr id="3" name="Textplatzhalter 2">
            <a:extLst>
              <a:ext uri="{FF2B5EF4-FFF2-40B4-BE49-F238E27FC236}">
                <a16:creationId xmlns:a16="http://schemas.microsoft.com/office/drawing/2014/main" xmlns="" id="{B9F27549-BDB7-4996-91F2-6DC4DE6A8A7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xmlns="" id="{31DE9C25-4E59-49EE-BEAF-FA41FCE7996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B7646DD-1A01-4EA6-8C90-AAC33A2D7419}" type="datetimeFigureOut">
              <a:rPr lang="de-DE" smtClean="0"/>
              <a:t>04.11.2024</a:t>
            </a:fld>
            <a:endParaRPr lang="de-DE"/>
          </a:p>
        </p:txBody>
      </p:sp>
      <p:sp>
        <p:nvSpPr>
          <p:cNvPr id="5" name="Fußzeilenplatzhalter 4">
            <a:extLst>
              <a:ext uri="{FF2B5EF4-FFF2-40B4-BE49-F238E27FC236}">
                <a16:creationId xmlns:a16="http://schemas.microsoft.com/office/drawing/2014/main" xmlns="" id="{973C21CE-830A-4895-B26E-8413E84E784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a:extLst>
              <a:ext uri="{FF2B5EF4-FFF2-40B4-BE49-F238E27FC236}">
                <a16:creationId xmlns:a16="http://schemas.microsoft.com/office/drawing/2014/main" xmlns="" id="{18C8A02E-DBE3-48B8-9D66-9C343C331A7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A17125E-B98E-4B69-85E7-EF0CD936A4E8}" type="slidenum">
              <a:rPr lang="de-DE" smtClean="0"/>
              <a:t>‹Nr.›</a:t>
            </a:fld>
            <a:endParaRPr lang="de-DE"/>
          </a:p>
        </p:txBody>
      </p:sp>
    </p:spTree>
    <p:extLst>
      <p:ext uri="{BB962C8B-B14F-4D97-AF65-F5344CB8AC3E}">
        <p14:creationId xmlns:p14="http://schemas.microsoft.com/office/powerpoint/2010/main" val="56527130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www.gymnasium-berlin.net/" TargetMode="External"/><Relationship Id="rId2" Type="http://schemas.openxmlformats.org/officeDocument/2006/relationships/hyperlink" Target="https://www.sekundarschulen-berlin.de/" TargetMode="External"/><Relationship Id="rId1" Type="http://schemas.openxmlformats.org/officeDocument/2006/relationships/slideLayout" Target="../slideLayouts/slideLayout2.xml"/><Relationship Id="rId6" Type="http://schemas.openxmlformats.org/officeDocument/2006/relationships/image" Target="../media/image1.png"/><Relationship Id="rId5" Type="http://schemas.openxmlformats.org/officeDocument/2006/relationships/hyperlink" Target="https://www.berlin.de/sen/bildung/schule/bildungswege/uebergang-weiterfuehrende-schule/" TargetMode="External"/><Relationship Id="rId4" Type="http://schemas.openxmlformats.org/officeDocument/2006/relationships/hyperlink" Target="https://www.bildung.berlin.de/schulverzeichnis/" TargetMode="External"/></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www.kidz-mitte.de/project/fido-fit-in-die-oberschule/"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8" Type="http://schemas.openxmlformats.org/officeDocument/2006/relationships/image" Target="../media/image13.png"/><Relationship Id="rId13" Type="http://schemas.openxmlformats.org/officeDocument/2006/relationships/image" Target="../media/image16.svg"/><Relationship Id="rId18" Type="http://schemas.openxmlformats.org/officeDocument/2006/relationships/image" Target="../media/image18.png"/><Relationship Id="rId3" Type="http://schemas.openxmlformats.org/officeDocument/2006/relationships/image" Target="../media/image7.svg"/><Relationship Id="rId21" Type="http://schemas.openxmlformats.org/officeDocument/2006/relationships/image" Target="../media/image24.svg"/><Relationship Id="rId7" Type="http://schemas.openxmlformats.org/officeDocument/2006/relationships/image" Target="../media/image11.svg"/><Relationship Id="rId12" Type="http://schemas.openxmlformats.org/officeDocument/2006/relationships/image" Target="../media/image15.png"/><Relationship Id="rId17" Type="http://schemas.openxmlformats.org/officeDocument/2006/relationships/image" Target="../media/image20.svg"/><Relationship Id="rId2" Type="http://schemas.openxmlformats.org/officeDocument/2006/relationships/image" Target="../media/image10.png"/><Relationship Id="rId16" Type="http://schemas.openxmlformats.org/officeDocument/2006/relationships/image" Target="../media/image17.png"/><Relationship Id="rId20" Type="http://schemas.openxmlformats.org/officeDocument/2006/relationships/image" Target="../media/image19.png"/><Relationship Id="rId1" Type="http://schemas.openxmlformats.org/officeDocument/2006/relationships/slideLayout" Target="../slideLayouts/slideLayout2.xml"/><Relationship Id="rId6" Type="http://schemas.openxmlformats.org/officeDocument/2006/relationships/image" Target="../media/image12.png"/><Relationship Id="rId11" Type="http://schemas.openxmlformats.org/officeDocument/2006/relationships/image" Target="../media/image14.svg"/><Relationship Id="rId24" Type="http://schemas.openxmlformats.org/officeDocument/2006/relationships/image" Target="../media/image5.png"/><Relationship Id="rId5" Type="http://schemas.openxmlformats.org/officeDocument/2006/relationships/image" Target="../media/image9.svg"/><Relationship Id="rId15" Type="http://schemas.openxmlformats.org/officeDocument/2006/relationships/image" Target="../media/image18.svg"/><Relationship Id="rId23" Type="http://schemas.openxmlformats.org/officeDocument/2006/relationships/image" Target="../media/image26.svg"/><Relationship Id="rId10" Type="http://schemas.openxmlformats.org/officeDocument/2006/relationships/image" Target="../media/image14.png"/><Relationship Id="rId19" Type="http://schemas.openxmlformats.org/officeDocument/2006/relationships/image" Target="../media/image22.svg"/><Relationship Id="rId4" Type="http://schemas.openxmlformats.org/officeDocument/2006/relationships/image" Target="../media/image11.png"/><Relationship Id="rId9" Type="http://schemas.openxmlformats.org/officeDocument/2006/relationships/image" Target="../media/image12.svg"/><Relationship Id="rId14" Type="http://schemas.openxmlformats.org/officeDocument/2006/relationships/image" Target="../media/image16.png"/><Relationship Id="rId22" Type="http://schemas.openxmlformats.org/officeDocument/2006/relationships/image" Target="../media/image20.png"/></Relationships>
</file>

<file path=ppt/slides/_rels/slide9.xml.rels><?xml version="1.0" encoding="UTF-8" standalone="yes"?>
<Relationships xmlns="http://schemas.openxmlformats.org/package/2006/relationships"><Relationship Id="rId3" Type="http://schemas.openxmlformats.org/officeDocument/2006/relationships/image" Target="../media/image28.svg"/><Relationship Id="rId2" Type="http://schemas.openxmlformats.org/officeDocument/2006/relationships/image" Target="../media/image21.png"/><Relationship Id="rId1" Type="http://schemas.openxmlformats.org/officeDocument/2006/relationships/slideLayout" Target="../slideLayouts/slideLayout2.xml"/><Relationship Id="rId4"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FCEA6F32-8B26-46FE-BB9E-A35A72B2C588}"/>
              </a:ext>
            </a:extLst>
          </p:cNvPr>
          <p:cNvSpPr>
            <a:spLocks noGrp="1"/>
          </p:cNvSpPr>
          <p:nvPr>
            <p:ph type="ctrTitle"/>
          </p:nvPr>
        </p:nvSpPr>
        <p:spPr>
          <a:xfrm>
            <a:off x="1523999" y="2381621"/>
            <a:ext cx="9144000" cy="3224625"/>
          </a:xfrm>
        </p:spPr>
        <p:txBody>
          <a:bodyPr>
            <a:normAutofit/>
          </a:bodyPr>
          <a:lstStyle/>
          <a:p>
            <a:r>
              <a:rPr lang="de-DE" sz="4000" b="1" dirty="0"/>
              <a:t/>
            </a:r>
            <a:br>
              <a:rPr lang="de-DE" sz="4000" b="1" dirty="0"/>
            </a:br>
            <a:r>
              <a:rPr lang="de-DE" sz="4000" b="1" dirty="0"/>
              <a:t> </a:t>
            </a:r>
            <a:br>
              <a:rPr lang="de-DE" sz="4000" b="1" dirty="0"/>
            </a:br>
            <a:r>
              <a:rPr lang="de-DE" sz="4000" b="1" dirty="0" smtClean="0"/>
              <a:t>Projekttag zum Übergang </a:t>
            </a:r>
            <a:r>
              <a:rPr lang="de-DE" sz="4000" b="1" dirty="0"/>
              <a:t>von </a:t>
            </a:r>
            <a:r>
              <a:rPr lang="de-DE" sz="4000" b="1" dirty="0" smtClean="0"/>
              <a:t>der </a:t>
            </a:r>
            <a:r>
              <a:rPr lang="de-DE" sz="4000" b="1" dirty="0"/>
              <a:t>Grundschule zur Oberschule</a:t>
            </a:r>
            <a:endParaRPr lang="de-DE" sz="4000" dirty="0"/>
          </a:p>
        </p:txBody>
      </p:sp>
      <p:sp>
        <p:nvSpPr>
          <p:cNvPr id="3" name="Untertitel 2">
            <a:extLst>
              <a:ext uri="{FF2B5EF4-FFF2-40B4-BE49-F238E27FC236}">
                <a16:creationId xmlns:a16="http://schemas.microsoft.com/office/drawing/2014/main" xmlns="" id="{3645E9AE-AFD9-4355-B56A-DFB4686E93D1}"/>
              </a:ext>
            </a:extLst>
          </p:cNvPr>
          <p:cNvSpPr>
            <a:spLocks noGrp="1"/>
          </p:cNvSpPr>
          <p:nvPr>
            <p:ph type="subTitle" idx="1"/>
          </p:nvPr>
        </p:nvSpPr>
        <p:spPr>
          <a:xfrm>
            <a:off x="1524000" y="4577397"/>
            <a:ext cx="9144000" cy="2280602"/>
          </a:xfrm>
        </p:spPr>
        <p:txBody>
          <a:bodyPr>
            <a:normAutofit/>
          </a:bodyPr>
          <a:lstStyle/>
          <a:p>
            <a:endParaRPr lang="de-DE" dirty="0"/>
          </a:p>
          <a:p>
            <a:endParaRPr lang="de-DE" dirty="0"/>
          </a:p>
        </p:txBody>
      </p:sp>
      <p:pic>
        <p:nvPicPr>
          <p:cNvPr id="10" name="Grafik 9">
            <a:extLst>
              <a:ext uri="{FF2B5EF4-FFF2-40B4-BE49-F238E27FC236}">
                <a16:creationId xmlns:a16="http://schemas.microsoft.com/office/drawing/2014/main" xmlns="" id="{FFAEC957-8E99-436F-9949-070FAEFCBF2E}"/>
              </a:ext>
            </a:extLst>
          </p:cNvPr>
          <p:cNvPicPr>
            <a:picLocks noChangeAspect="1"/>
          </p:cNvPicPr>
          <p:nvPr/>
        </p:nvPicPr>
        <p:blipFill rotWithShape="1">
          <a:blip r:embed="rId2">
            <a:extLst>
              <a:ext uri="{28A0092B-C50C-407E-A947-70E740481C1C}">
                <a14:useLocalDpi xmlns:a14="http://schemas.microsoft.com/office/drawing/2010/main" val="0"/>
              </a:ext>
            </a:extLst>
          </a:blip>
          <a:srcRect t="14585" b="18528"/>
          <a:stretch/>
        </p:blipFill>
        <p:spPr>
          <a:xfrm>
            <a:off x="4184894" y="1350474"/>
            <a:ext cx="3822210" cy="2556565"/>
          </a:xfrm>
          <a:prstGeom prst="rect">
            <a:avLst/>
          </a:prstGeom>
        </p:spPr>
      </p:pic>
      <p:pic>
        <p:nvPicPr>
          <p:cNvPr id="6" name="Grafik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933654" y="223629"/>
            <a:ext cx="1018765" cy="669128"/>
          </a:xfrm>
          <a:prstGeom prst="rect">
            <a:avLst/>
          </a:prstGeom>
        </p:spPr>
      </p:pic>
      <p:pic>
        <p:nvPicPr>
          <p:cNvPr id="9" name="Grafik 8"/>
          <p:cNvPicPr>
            <a:picLocks noChangeAspect="1"/>
          </p:cNvPicPr>
          <p:nvPr/>
        </p:nvPicPr>
        <p:blipFill>
          <a:blip r:embed="rId4"/>
          <a:stretch>
            <a:fillRect/>
          </a:stretch>
        </p:blipFill>
        <p:spPr>
          <a:xfrm>
            <a:off x="7074821" y="111577"/>
            <a:ext cx="1411201" cy="998940"/>
          </a:xfrm>
          <a:prstGeom prst="rect">
            <a:avLst/>
          </a:prstGeom>
        </p:spPr>
      </p:pic>
      <p:pic>
        <p:nvPicPr>
          <p:cNvPr id="11" name="Grafik 10"/>
          <p:cNvPicPr>
            <a:picLocks noChangeAspect="1"/>
          </p:cNvPicPr>
          <p:nvPr/>
        </p:nvPicPr>
        <p:blipFill>
          <a:blip r:embed="rId5"/>
          <a:stretch>
            <a:fillRect/>
          </a:stretch>
        </p:blipFill>
        <p:spPr>
          <a:xfrm>
            <a:off x="5224362" y="467475"/>
            <a:ext cx="1743273" cy="425282"/>
          </a:xfrm>
          <a:prstGeom prst="rect">
            <a:avLst/>
          </a:prstGeom>
        </p:spPr>
      </p:pic>
    </p:spTree>
    <p:extLst>
      <p:ext uri="{BB962C8B-B14F-4D97-AF65-F5344CB8AC3E}">
        <p14:creationId xmlns:p14="http://schemas.microsoft.com/office/powerpoint/2010/main" val="234530398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838200" y="394447"/>
            <a:ext cx="10515600" cy="5782516"/>
          </a:xfrm>
        </p:spPr>
        <p:txBody>
          <a:bodyPr>
            <a:normAutofit/>
          </a:bodyPr>
          <a:lstStyle/>
          <a:p>
            <a:pPr marL="0" indent="0">
              <a:buNone/>
            </a:pPr>
            <a:r>
              <a:rPr lang="de-DE" b="1" dirty="0"/>
              <a:t>Informationsveranstaltungen</a:t>
            </a:r>
            <a:r>
              <a:rPr lang="de-DE" dirty="0"/>
              <a:t>:</a:t>
            </a:r>
          </a:p>
          <a:p>
            <a:pPr marL="0" indent="0">
              <a:buNone/>
            </a:pPr>
            <a:endParaRPr lang="de-DE" sz="1400" dirty="0" smtClean="0"/>
          </a:p>
          <a:p>
            <a:pPr marL="0" indent="0">
              <a:buNone/>
            </a:pPr>
            <a:r>
              <a:rPr lang="de-DE" dirty="0" err="1" smtClean="0"/>
              <a:t>FidO</a:t>
            </a:r>
            <a:r>
              <a:rPr lang="de-DE" dirty="0" smtClean="0"/>
              <a:t>-Veranstaltungen</a:t>
            </a:r>
            <a:endParaRPr lang="de-DE" dirty="0"/>
          </a:p>
          <a:p>
            <a:pPr lvl="0"/>
            <a:r>
              <a:rPr lang="de-DE" sz="2000" dirty="0"/>
              <a:t>Projekttage der 6. Klassen </a:t>
            </a:r>
            <a:endParaRPr lang="de-DE" sz="2000" dirty="0" smtClean="0"/>
          </a:p>
          <a:p>
            <a:pPr lvl="0"/>
            <a:r>
              <a:rPr lang="de-DE" sz="2000" dirty="0" smtClean="0"/>
              <a:t>Sprechstunden </a:t>
            </a:r>
            <a:r>
              <a:rPr lang="de-DE" sz="2000" dirty="0"/>
              <a:t>zur Beratung: </a:t>
            </a:r>
            <a:r>
              <a:rPr lang="de-DE" sz="2000" b="1" dirty="0" smtClean="0"/>
              <a:t>Bei Bedarf im Januar 2025</a:t>
            </a:r>
            <a:endParaRPr lang="de-DE" sz="2000" dirty="0"/>
          </a:p>
          <a:p>
            <a:pPr lvl="0"/>
            <a:endParaRPr lang="de-DE" sz="2400" dirty="0"/>
          </a:p>
          <a:p>
            <a:pPr marL="0" indent="0">
              <a:buNone/>
            </a:pPr>
            <a:r>
              <a:rPr lang="de-DE" dirty="0"/>
              <a:t>Bezirkliche Veranstaltungen</a:t>
            </a:r>
          </a:p>
          <a:p>
            <a:pPr lvl="0"/>
            <a:r>
              <a:rPr lang="de-DE" sz="2400" dirty="0"/>
              <a:t>Marktplatz der </a:t>
            </a:r>
            <a:r>
              <a:rPr lang="de-DE" sz="2400" dirty="0"/>
              <a:t>Oberschulen im Zukunftshaus Wedding </a:t>
            </a:r>
            <a:r>
              <a:rPr lang="de-DE" sz="2400" dirty="0"/>
              <a:t>am </a:t>
            </a:r>
            <a:r>
              <a:rPr lang="de-DE" sz="2400" dirty="0" smtClean="0"/>
              <a:t>Donnerstag</a:t>
            </a:r>
            <a:r>
              <a:rPr lang="de-DE" sz="2400" dirty="0"/>
              <a:t>, 28. November 2024 - 16:30 bis 18:00</a:t>
            </a:r>
          </a:p>
          <a:p>
            <a:pPr marL="0" lvl="0" indent="0">
              <a:buNone/>
            </a:pPr>
            <a:endParaRPr lang="de-DE" sz="2400" dirty="0"/>
          </a:p>
          <a:p>
            <a:pPr marL="0" indent="0">
              <a:buNone/>
            </a:pPr>
            <a:r>
              <a:rPr lang="de-DE" dirty="0"/>
              <a:t>Tage der offenen Tür </a:t>
            </a:r>
          </a:p>
          <a:p>
            <a:pPr lvl="0"/>
            <a:r>
              <a:rPr lang="de-DE" sz="2000" dirty="0" smtClean="0"/>
              <a:t>November/Dezember/Januar</a:t>
            </a:r>
            <a:r>
              <a:rPr lang="de-DE" sz="2000" dirty="0"/>
              <a:t>: Daten über Homepage der jeweiligen Oberschule abrufbar (-&gt; Handout)</a:t>
            </a:r>
            <a:endParaRPr lang="de-DE" sz="2400" dirty="0"/>
          </a:p>
        </p:txBody>
      </p:sp>
      <p:pic>
        <p:nvPicPr>
          <p:cNvPr id="4" name="Grafik 3"/>
          <p:cNvPicPr>
            <a:picLocks noChangeAspect="1"/>
          </p:cNvPicPr>
          <p:nvPr/>
        </p:nvPicPr>
        <p:blipFill>
          <a:blip r:embed="rId2"/>
          <a:stretch>
            <a:fillRect/>
          </a:stretch>
        </p:blipFill>
        <p:spPr>
          <a:xfrm>
            <a:off x="11206334" y="0"/>
            <a:ext cx="807803" cy="725527"/>
          </a:xfrm>
          <a:prstGeom prst="rect">
            <a:avLst/>
          </a:prstGeom>
        </p:spPr>
      </p:pic>
    </p:spTree>
    <p:extLst>
      <p:ext uri="{BB962C8B-B14F-4D97-AF65-F5344CB8AC3E}">
        <p14:creationId xmlns:p14="http://schemas.microsoft.com/office/powerpoint/2010/main" val="327866576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838200" y="394447"/>
            <a:ext cx="10515600" cy="5782516"/>
          </a:xfrm>
        </p:spPr>
        <p:txBody>
          <a:bodyPr/>
          <a:lstStyle/>
          <a:p>
            <a:pPr marL="0" indent="0">
              <a:buNone/>
            </a:pPr>
            <a:r>
              <a:rPr lang="de-DE" b="1" dirty="0" smtClean="0"/>
              <a:t>Zeitplan </a:t>
            </a:r>
            <a:r>
              <a:rPr lang="de-DE" b="1" dirty="0"/>
              <a:t>der </a:t>
            </a:r>
            <a:r>
              <a:rPr lang="de-DE" b="1" dirty="0" smtClean="0"/>
              <a:t>Grundschule</a:t>
            </a:r>
            <a:endParaRPr lang="de-DE" dirty="0"/>
          </a:p>
          <a:p>
            <a:pPr lvl="0"/>
            <a:r>
              <a:rPr lang="de-DE" sz="2000" dirty="0" smtClean="0"/>
              <a:t>Dezember/Januar: </a:t>
            </a:r>
            <a:r>
              <a:rPr lang="de-DE" sz="2000" dirty="0"/>
              <a:t>Verbindliches Beratungsgespräch der Klassenlehrerin mit den Eltern</a:t>
            </a:r>
          </a:p>
          <a:p>
            <a:pPr lvl="0"/>
            <a:r>
              <a:rPr lang="de-DE" sz="2000" b="1" dirty="0" smtClean="0"/>
              <a:t>31.01</a:t>
            </a:r>
            <a:r>
              <a:rPr lang="de-DE" sz="2000" b="1" dirty="0" smtClean="0"/>
              <a:t>.2025</a:t>
            </a:r>
            <a:r>
              <a:rPr lang="de-DE" sz="2000" dirty="0" smtClean="0"/>
              <a:t>: </a:t>
            </a:r>
            <a:r>
              <a:rPr lang="de-DE" sz="2000" dirty="0"/>
              <a:t>Ausgabe Halbjahreszeugnisse und Förderprognose</a:t>
            </a:r>
          </a:p>
          <a:p>
            <a:pPr marL="0" lvl="0" indent="0">
              <a:buNone/>
            </a:pPr>
            <a:endParaRPr lang="de-DE" dirty="0"/>
          </a:p>
          <a:p>
            <a:pPr marL="0" indent="0">
              <a:buNone/>
            </a:pPr>
            <a:r>
              <a:rPr lang="de-DE" b="1" dirty="0" smtClean="0"/>
              <a:t>Zeitplan Aufnahmeverfahren an </a:t>
            </a:r>
            <a:r>
              <a:rPr lang="de-DE" b="1" dirty="0"/>
              <a:t>der Oberschule</a:t>
            </a:r>
          </a:p>
          <a:p>
            <a:r>
              <a:rPr lang="de-DE" sz="2000" b="1" dirty="0"/>
              <a:t>6. März bis 14. März 2025</a:t>
            </a:r>
            <a:r>
              <a:rPr lang="de-DE" sz="2000" dirty="0"/>
              <a:t>.</a:t>
            </a:r>
            <a:r>
              <a:rPr lang="de-DE" sz="2000" dirty="0" smtClean="0"/>
              <a:t>– </a:t>
            </a:r>
            <a:r>
              <a:rPr lang="de-DE" sz="2000" dirty="0"/>
              <a:t>Anmeldung an der Erstwunschschule</a:t>
            </a:r>
          </a:p>
          <a:p>
            <a:r>
              <a:rPr lang="de-DE" sz="2000" dirty="0" smtClean="0"/>
              <a:t>Am </a:t>
            </a:r>
            <a:r>
              <a:rPr lang="de-DE" sz="2000" b="1" dirty="0" smtClean="0"/>
              <a:t>21.02.2025</a:t>
            </a:r>
            <a:r>
              <a:rPr lang="de-DE" sz="2000" dirty="0" smtClean="0"/>
              <a:t> Probeunterricht mit Eignungstest an Gymnasien, wenn Schulartempfehlung von Wunsch abweicht. Anmeldung über Grundschule am </a:t>
            </a:r>
            <a:r>
              <a:rPr lang="de-DE" sz="2000" b="1" dirty="0" smtClean="0"/>
              <a:t>10./11.02.2025</a:t>
            </a:r>
            <a:endParaRPr lang="de-DE" sz="2000" b="1" dirty="0"/>
          </a:p>
          <a:p>
            <a:r>
              <a:rPr lang="de-DE" sz="2000" dirty="0" smtClean="0"/>
              <a:t>Am</a:t>
            </a:r>
            <a:r>
              <a:rPr lang="de-DE" sz="2000" b="1" dirty="0" smtClean="0"/>
              <a:t> </a:t>
            </a:r>
            <a:r>
              <a:rPr lang="de-DE" sz="2000" b="1" dirty="0" smtClean="0"/>
              <a:t>26</a:t>
            </a:r>
            <a:r>
              <a:rPr lang="de-DE" sz="2000" b="1" dirty="0" smtClean="0"/>
              <a:t>.06.2025</a:t>
            </a:r>
            <a:r>
              <a:rPr lang="de-DE" sz="2000" dirty="0"/>
              <a:t> versendet das Schulamt den Bescheid über die Aufnahme Ihres Kindes</a:t>
            </a:r>
            <a:endParaRPr lang="de-DE" sz="2000" b="1" dirty="0" smtClean="0"/>
          </a:p>
          <a:p>
            <a:r>
              <a:rPr lang="de-DE" sz="2000" dirty="0" smtClean="0"/>
              <a:t>Bis</a:t>
            </a:r>
            <a:r>
              <a:rPr lang="de-DE" sz="2000" b="1" dirty="0" smtClean="0"/>
              <a:t> </a:t>
            </a:r>
            <a:r>
              <a:rPr lang="de-DE" sz="2000" b="1" dirty="0" smtClean="0"/>
              <a:t>09</a:t>
            </a:r>
            <a:r>
              <a:rPr lang="de-DE" sz="2000" b="1" dirty="0" smtClean="0"/>
              <a:t>.07.2025: </a:t>
            </a:r>
            <a:r>
              <a:rPr lang="de-DE" sz="2000" dirty="0"/>
              <a:t>Aufnahmevorschlag, an die Eltern der Kinder, die nicht an einer der drei Wunschschulen aufgenommen wurden</a:t>
            </a:r>
          </a:p>
          <a:p>
            <a:pPr marL="0" indent="0">
              <a:buNone/>
            </a:pPr>
            <a:endParaRPr lang="de-DE" dirty="0"/>
          </a:p>
        </p:txBody>
      </p:sp>
      <p:pic>
        <p:nvPicPr>
          <p:cNvPr id="4" name="Grafik 3"/>
          <p:cNvPicPr>
            <a:picLocks noChangeAspect="1"/>
          </p:cNvPicPr>
          <p:nvPr/>
        </p:nvPicPr>
        <p:blipFill>
          <a:blip r:embed="rId2"/>
          <a:stretch>
            <a:fillRect/>
          </a:stretch>
        </p:blipFill>
        <p:spPr>
          <a:xfrm>
            <a:off x="11206334" y="0"/>
            <a:ext cx="807803" cy="725527"/>
          </a:xfrm>
          <a:prstGeom prst="rect">
            <a:avLst/>
          </a:prstGeom>
        </p:spPr>
      </p:pic>
    </p:spTree>
    <p:extLst>
      <p:ext uri="{BB962C8B-B14F-4D97-AF65-F5344CB8AC3E}">
        <p14:creationId xmlns:p14="http://schemas.microsoft.com/office/powerpoint/2010/main" val="241585403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838200" y="394447"/>
            <a:ext cx="10515600" cy="5782516"/>
          </a:xfrm>
        </p:spPr>
        <p:txBody>
          <a:bodyPr/>
          <a:lstStyle/>
          <a:p>
            <a:pPr marL="0" indent="0">
              <a:buNone/>
            </a:pPr>
            <a:endParaRPr lang="de-DE" b="1" dirty="0" smtClean="0"/>
          </a:p>
          <a:p>
            <a:pPr marL="0" indent="0">
              <a:buNone/>
            </a:pPr>
            <a:endParaRPr lang="de-DE" b="1" dirty="0"/>
          </a:p>
          <a:p>
            <a:pPr marL="0" indent="0">
              <a:buNone/>
            </a:pPr>
            <a:endParaRPr lang="de-DE" b="1" dirty="0" smtClean="0"/>
          </a:p>
          <a:p>
            <a:pPr marL="0" indent="0">
              <a:buNone/>
            </a:pPr>
            <a:endParaRPr lang="de-DE" b="1" dirty="0"/>
          </a:p>
          <a:p>
            <a:pPr marL="0" indent="0">
              <a:buNone/>
            </a:pPr>
            <a:r>
              <a:rPr lang="de-DE" b="1" dirty="0" smtClean="0"/>
              <a:t>Internetseiten </a:t>
            </a:r>
            <a:r>
              <a:rPr lang="de-DE" b="1" dirty="0"/>
              <a:t>zur Information</a:t>
            </a:r>
          </a:p>
          <a:p>
            <a:pPr marL="0" indent="0">
              <a:buNone/>
            </a:pPr>
            <a:endParaRPr lang="de-DE" sz="2000" dirty="0"/>
          </a:p>
          <a:p>
            <a:r>
              <a:rPr lang="de-DE" sz="2000" u="sng" dirty="0">
                <a:hlinkClick r:id="rId2"/>
              </a:rPr>
              <a:t>https://www.sekundarschulen-berlin.de/</a:t>
            </a:r>
            <a:endParaRPr lang="de-DE" sz="2000" dirty="0"/>
          </a:p>
          <a:p>
            <a:r>
              <a:rPr lang="de-DE" sz="2000" u="sng" dirty="0">
                <a:hlinkClick r:id="rId3"/>
              </a:rPr>
              <a:t>https://www.gymnasium-berlin.net/</a:t>
            </a:r>
            <a:endParaRPr lang="de-DE" sz="2000" dirty="0"/>
          </a:p>
          <a:p>
            <a:r>
              <a:rPr lang="de-DE" sz="2000" u="sng" dirty="0" smtClean="0">
                <a:hlinkClick r:id="rId4"/>
              </a:rPr>
              <a:t>https</a:t>
            </a:r>
            <a:r>
              <a:rPr lang="de-DE" sz="2000" u="sng" dirty="0">
                <a:hlinkClick r:id="rId4"/>
              </a:rPr>
              <a:t>://www.bildung.berlin.de/schulverzeichnis</a:t>
            </a:r>
            <a:r>
              <a:rPr lang="de-DE" sz="2000" u="sng" dirty="0" smtClean="0">
                <a:hlinkClick r:id="rId4"/>
              </a:rPr>
              <a:t>/</a:t>
            </a:r>
            <a:r>
              <a:rPr lang="de-DE" sz="2000" u="sng" dirty="0" smtClean="0"/>
              <a:t> </a:t>
            </a:r>
          </a:p>
          <a:p>
            <a:r>
              <a:rPr lang="de-DE" sz="2000" u="sng" dirty="0">
                <a:hlinkClick r:id="rId5"/>
              </a:rPr>
              <a:t>https://www.berlin.de/sen/bildung/schule/bildungswege/uebergang-weiterfuehrende-schule</a:t>
            </a:r>
            <a:r>
              <a:rPr lang="de-DE" sz="2000" u="sng" dirty="0" smtClean="0">
                <a:hlinkClick r:id="rId5"/>
              </a:rPr>
              <a:t>/</a:t>
            </a:r>
            <a:endParaRPr lang="de-DE" sz="2000" u="sng" dirty="0"/>
          </a:p>
          <a:p>
            <a:pPr marL="0" indent="0">
              <a:buNone/>
            </a:pPr>
            <a:endParaRPr lang="de-DE" u="sng" dirty="0" smtClean="0"/>
          </a:p>
          <a:p>
            <a:pPr marL="0" indent="0">
              <a:buNone/>
            </a:pPr>
            <a:endParaRPr lang="de-DE" u="sng" dirty="0"/>
          </a:p>
          <a:p>
            <a:endParaRPr lang="de-DE" u="sng" dirty="0" smtClean="0"/>
          </a:p>
          <a:p>
            <a:pPr marL="0" indent="0">
              <a:buNone/>
            </a:pPr>
            <a:endParaRPr lang="de-DE" dirty="0"/>
          </a:p>
        </p:txBody>
      </p:sp>
      <p:pic>
        <p:nvPicPr>
          <p:cNvPr id="4" name="Grafik 3">
            <a:extLst>
              <a:ext uri="{FF2B5EF4-FFF2-40B4-BE49-F238E27FC236}">
                <a16:creationId xmlns:a16="http://schemas.microsoft.com/office/drawing/2014/main" xmlns="" id="{6DADF70B-8501-40C4-8FA3-E381600EAE5B}"/>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4776936" y="-304502"/>
            <a:ext cx="2638128" cy="2638128"/>
          </a:xfrm>
          <a:prstGeom prst="rect">
            <a:avLst/>
          </a:prstGeom>
        </p:spPr>
      </p:pic>
    </p:spTree>
    <p:extLst>
      <p:ext uri="{BB962C8B-B14F-4D97-AF65-F5344CB8AC3E}">
        <p14:creationId xmlns:p14="http://schemas.microsoft.com/office/powerpoint/2010/main" val="149129470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a:extLst>
              <a:ext uri="{FF2B5EF4-FFF2-40B4-BE49-F238E27FC236}">
                <a16:creationId xmlns:a16="http://schemas.microsoft.com/office/drawing/2014/main" xmlns="" id="{43BEBCC1-B5E3-44E1-9BD0-8D0CA8667EDE}"/>
              </a:ext>
            </a:extLst>
          </p:cNvPr>
          <p:cNvSpPr>
            <a:spLocks noGrp="1"/>
          </p:cNvSpPr>
          <p:nvPr>
            <p:ph idx="1"/>
          </p:nvPr>
        </p:nvSpPr>
        <p:spPr>
          <a:xfrm>
            <a:off x="838200" y="1797537"/>
            <a:ext cx="10515600" cy="4379425"/>
          </a:xfrm>
        </p:spPr>
        <p:txBody>
          <a:bodyPr>
            <a:normAutofit/>
          </a:bodyPr>
          <a:lstStyle/>
          <a:p>
            <a:pPr marL="0" indent="0">
              <a:buNone/>
            </a:pPr>
            <a:endParaRPr lang="de-DE" b="1" dirty="0"/>
          </a:p>
          <a:p>
            <a:pPr marL="0" indent="0">
              <a:buNone/>
            </a:pPr>
            <a:r>
              <a:rPr lang="de-DE" sz="2400" dirty="0" smtClean="0"/>
              <a:t>Alle Informationen, Links und Handouts findet ihr auch Online unter:</a:t>
            </a:r>
          </a:p>
          <a:p>
            <a:pPr marL="0" indent="0">
              <a:buNone/>
            </a:pPr>
            <a:r>
              <a:rPr lang="de-DE" sz="2400" dirty="0" smtClean="0">
                <a:hlinkClick r:id="rId2"/>
              </a:rPr>
              <a:t>https</a:t>
            </a:r>
            <a:r>
              <a:rPr lang="de-DE" sz="2400" dirty="0">
                <a:hlinkClick r:id="rId2"/>
              </a:rPr>
              <a:t>://www.kidz-mitte.de/project/fido-fit-in-die-oberschule</a:t>
            </a:r>
            <a:r>
              <a:rPr lang="de-DE" sz="2400" dirty="0" smtClean="0">
                <a:hlinkClick r:id="rId2"/>
              </a:rPr>
              <a:t>/</a:t>
            </a:r>
            <a:endParaRPr lang="de-DE" sz="2400" dirty="0" smtClean="0"/>
          </a:p>
          <a:p>
            <a:pPr marL="0" indent="0">
              <a:buNone/>
            </a:pPr>
            <a:endParaRPr lang="de-DE" b="1" dirty="0"/>
          </a:p>
        </p:txBody>
      </p:sp>
      <p:pic>
        <p:nvPicPr>
          <p:cNvPr id="5" name="Grafik 4">
            <a:extLst>
              <a:ext uri="{FF2B5EF4-FFF2-40B4-BE49-F238E27FC236}">
                <a16:creationId xmlns:a16="http://schemas.microsoft.com/office/drawing/2014/main" xmlns="" id="{6DADF70B-8501-40C4-8FA3-E381600EAE5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776936" y="-304502"/>
            <a:ext cx="2638128" cy="2638128"/>
          </a:xfrm>
          <a:prstGeom prst="rect">
            <a:avLst/>
          </a:prstGeom>
        </p:spPr>
      </p:pic>
    </p:spTree>
    <p:extLst>
      <p:ext uri="{BB962C8B-B14F-4D97-AF65-F5344CB8AC3E}">
        <p14:creationId xmlns:p14="http://schemas.microsoft.com/office/powerpoint/2010/main" val="366847184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838200" y="2506963"/>
            <a:ext cx="10515600" cy="1325563"/>
          </a:xfrm>
        </p:spPr>
        <p:txBody>
          <a:bodyPr>
            <a:normAutofit/>
          </a:bodyPr>
          <a:lstStyle/>
          <a:p>
            <a:pPr algn="ctr"/>
            <a:r>
              <a:rPr lang="de-DE" sz="4000" b="1" dirty="0" smtClean="0"/>
              <a:t>Viel Erfolg beim Übergang auf die Oberschule!</a:t>
            </a:r>
            <a:endParaRPr lang="de-DE" sz="4000" b="1" dirty="0"/>
          </a:p>
        </p:txBody>
      </p:sp>
      <p:pic>
        <p:nvPicPr>
          <p:cNvPr id="5" name="Grafik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796218" y="4930423"/>
            <a:ext cx="1172958" cy="770402"/>
          </a:xfrm>
          <a:prstGeom prst="rect">
            <a:avLst/>
          </a:prstGeom>
        </p:spPr>
      </p:pic>
      <p:sp>
        <p:nvSpPr>
          <p:cNvPr id="6" name="Textfeld 5"/>
          <p:cNvSpPr txBox="1"/>
          <p:nvPr/>
        </p:nvSpPr>
        <p:spPr>
          <a:xfrm>
            <a:off x="3929449" y="5315624"/>
            <a:ext cx="2989986" cy="369332"/>
          </a:xfrm>
          <a:prstGeom prst="rect">
            <a:avLst/>
          </a:prstGeom>
          <a:noFill/>
        </p:spPr>
        <p:txBody>
          <a:bodyPr wrap="none" rtlCol="0">
            <a:spAutoFit/>
          </a:bodyPr>
          <a:lstStyle/>
          <a:p>
            <a:r>
              <a:rPr lang="de-DE" dirty="0" smtClean="0"/>
              <a:t>Ein Projekt durchgeführt von </a:t>
            </a:r>
            <a:endParaRPr lang="de-DE" dirty="0"/>
          </a:p>
        </p:txBody>
      </p:sp>
      <p:pic>
        <p:nvPicPr>
          <p:cNvPr id="8" name="Grafik 7">
            <a:extLst>
              <a:ext uri="{FF2B5EF4-FFF2-40B4-BE49-F238E27FC236}">
                <a16:creationId xmlns:a16="http://schemas.microsoft.com/office/drawing/2014/main" xmlns="" id="{6DADF70B-8501-40C4-8FA3-E381600EAE5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776936" y="-304502"/>
            <a:ext cx="2638128" cy="2638128"/>
          </a:xfrm>
          <a:prstGeom prst="rect">
            <a:avLst/>
          </a:prstGeom>
        </p:spPr>
      </p:pic>
    </p:spTree>
    <p:extLst>
      <p:ext uri="{BB962C8B-B14F-4D97-AF65-F5344CB8AC3E}">
        <p14:creationId xmlns:p14="http://schemas.microsoft.com/office/powerpoint/2010/main" val="98063991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a:extLst>
              <a:ext uri="{FF2B5EF4-FFF2-40B4-BE49-F238E27FC236}">
                <a16:creationId xmlns:a16="http://schemas.microsoft.com/office/drawing/2014/main" xmlns="" id="{43BEBCC1-B5E3-44E1-9BD0-8D0CA8667EDE}"/>
              </a:ext>
            </a:extLst>
          </p:cNvPr>
          <p:cNvSpPr>
            <a:spLocks noGrp="1"/>
          </p:cNvSpPr>
          <p:nvPr>
            <p:ph idx="1"/>
          </p:nvPr>
        </p:nvSpPr>
        <p:spPr>
          <a:xfrm>
            <a:off x="4448432" y="1896391"/>
            <a:ext cx="6905368" cy="4379425"/>
          </a:xfrm>
        </p:spPr>
        <p:txBody>
          <a:bodyPr>
            <a:noAutofit/>
          </a:bodyPr>
          <a:lstStyle/>
          <a:p>
            <a:pPr marL="0" indent="0">
              <a:buNone/>
            </a:pPr>
            <a:endParaRPr lang="de-DE" sz="1800" b="1" dirty="0"/>
          </a:p>
          <a:p>
            <a:pPr marL="0" indent="0">
              <a:buNone/>
            </a:pPr>
            <a:r>
              <a:rPr lang="de-DE" sz="2400" b="1" dirty="0"/>
              <a:t>Ablauf des Projekttags</a:t>
            </a:r>
          </a:p>
          <a:p>
            <a:pPr marL="0" indent="0">
              <a:buNone/>
            </a:pPr>
            <a:endParaRPr lang="de-DE" sz="1000" dirty="0"/>
          </a:p>
          <a:p>
            <a:pPr marL="457200" indent="-457200">
              <a:buAutoNum type="arabicPeriod"/>
            </a:pPr>
            <a:r>
              <a:rPr lang="de-DE" sz="2400" dirty="0" smtClean="0"/>
              <a:t>Input</a:t>
            </a:r>
          </a:p>
          <a:p>
            <a:pPr marL="457200" indent="-457200">
              <a:buAutoNum type="arabicPeriod"/>
            </a:pPr>
            <a:r>
              <a:rPr lang="de-DE" sz="2400" dirty="0" smtClean="0"/>
              <a:t>Stationen</a:t>
            </a:r>
          </a:p>
          <a:p>
            <a:pPr lvl="1">
              <a:buFontTx/>
              <a:buChar char="-"/>
            </a:pPr>
            <a:r>
              <a:rPr lang="de-DE" sz="2000" dirty="0" smtClean="0"/>
              <a:t>Station 1: Notendurchschnitt</a:t>
            </a:r>
            <a:endParaRPr lang="de-DE" sz="2000" dirty="0"/>
          </a:p>
          <a:p>
            <a:pPr lvl="1">
              <a:buFontTx/>
              <a:buChar char="-"/>
            </a:pPr>
            <a:r>
              <a:rPr lang="de-DE" sz="2000" dirty="0" smtClean="0"/>
              <a:t>Station 2: Bewerbungsgespräche</a:t>
            </a:r>
            <a:endParaRPr lang="de-DE" sz="2000" dirty="0"/>
          </a:p>
          <a:p>
            <a:pPr lvl="1">
              <a:buFontTx/>
              <a:buChar char="-"/>
            </a:pPr>
            <a:r>
              <a:rPr lang="de-DE" sz="2000" dirty="0" smtClean="0"/>
              <a:t>Station 3: Recherche</a:t>
            </a:r>
            <a:endParaRPr lang="de-DE" sz="2000" dirty="0"/>
          </a:p>
          <a:p>
            <a:pPr marL="457200" indent="-457200">
              <a:buAutoNum type="arabicPeriod"/>
            </a:pPr>
            <a:r>
              <a:rPr lang="de-DE" sz="2400" dirty="0" smtClean="0"/>
              <a:t>Feedback und Abschluss</a:t>
            </a:r>
            <a:endParaRPr lang="de-DE" sz="2400" dirty="0"/>
          </a:p>
        </p:txBody>
      </p:sp>
      <p:pic>
        <p:nvPicPr>
          <p:cNvPr id="5" name="Grafik 4">
            <a:extLst>
              <a:ext uri="{FF2B5EF4-FFF2-40B4-BE49-F238E27FC236}">
                <a16:creationId xmlns:a16="http://schemas.microsoft.com/office/drawing/2014/main" xmlns="" id="{6DADF70B-8501-40C4-8FA3-E381600EAE5B}"/>
              </a:ext>
            </a:extLst>
          </p:cNvPr>
          <p:cNvPicPr>
            <a:picLocks noChangeAspect="1"/>
          </p:cNvPicPr>
          <p:nvPr/>
        </p:nvPicPr>
        <p:blipFill rotWithShape="1">
          <a:blip r:embed="rId2">
            <a:extLst>
              <a:ext uri="{28A0092B-C50C-407E-A947-70E740481C1C}">
                <a14:useLocalDpi xmlns:a14="http://schemas.microsoft.com/office/drawing/2010/main" val="0"/>
              </a:ext>
            </a:extLst>
          </a:blip>
          <a:srcRect b="10393"/>
          <a:stretch/>
        </p:blipFill>
        <p:spPr>
          <a:xfrm>
            <a:off x="4776936" y="-304502"/>
            <a:ext cx="2638128" cy="2363961"/>
          </a:xfrm>
          <a:prstGeom prst="rect">
            <a:avLst/>
          </a:prstGeom>
        </p:spPr>
      </p:pic>
    </p:spTree>
    <p:extLst>
      <p:ext uri="{BB962C8B-B14F-4D97-AF65-F5344CB8AC3E}">
        <p14:creationId xmlns:p14="http://schemas.microsoft.com/office/powerpoint/2010/main" val="315141518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elle 4">
            <a:extLst>
              <a:ext uri="{FF2B5EF4-FFF2-40B4-BE49-F238E27FC236}">
                <a16:creationId xmlns:a16="http://schemas.microsoft.com/office/drawing/2014/main" xmlns="" id="{53CE4EBA-75DF-469F-8720-91FD9E277CA4}"/>
              </a:ext>
            </a:extLst>
          </p:cNvPr>
          <p:cNvGraphicFramePr>
            <a:graphicFrameLocks noGrp="1"/>
          </p:cNvGraphicFramePr>
          <p:nvPr>
            <p:ph idx="1"/>
            <p:extLst>
              <p:ext uri="{D42A27DB-BD31-4B8C-83A1-F6EECF244321}">
                <p14:modId xmlns:p14="http://schemas.microsoft.com/office/powerpoint/2010/main" val="2556701889"/>
              </p:ext>
            </p:extLst>
          </p:nvPr>
        </p:nvGraphicFramePr>
        <p:xfrm>
          <a:off x="532661" y="891032"/>
          <a:ext cx="10821138" cy="5966968"/>
        </p:xfrm>
        <a:graphic>
          <a:graphicData uri="http://schemas.openxmlformats.org/drawingml/2006/table">
            <a:tbl>
              <a:tblPr firstRow="1" bandRow="1">
                <a:tableStyleId>{5C22544A-7EE6-4342-B048-85BDC9FD1C3A}</a:tableStyleId>
              </a:tblPr>
              <a:tblGrid>
                <a:gridCol w="3607046">
                  <a:extLst>
                    <a:ext uri="{9D8B030D-6E8A-4147-A177-3AD203B41FA5}">
                      <a16:colId xmlns:a16="http://schemas.microsoft.com/office/drawing/2014/main" xmlns="" val="2248943371"/>
                    </a:ext>
                  </a:extLst>
                </a:gridCol>
                <a:gridCol w="3607046">
                  <a:extLst>
                    <a:ext uri="{9D8B030D-6E8A-4147-A177-3AD203B41FA5}">
                      <a16:colId xmlns:a16="http://schemas.microsoft.com/office/drawing/2014/main" xmlns="" val="538851820"/>
                    </a:ext>
                  </a:extLst>
                </a:gridCol>
                <a:gridCol w="3607046">
                  <a:extLst>
                    <a:ext uri="{9D8B030D-6E8A-4147-A177-3AD203B41FA5}">
                      <a16:colId xmlns:a16="http://schemas.microsoft.com/office/drawing/2014/main" xmlns="" val="1992514398"/>
                    </a:ext>
                  </a:extLst>
                </a:gridCol>
              </a:tblGrid>
              <a:tr h="665744">
                <a:tc>
                  <a:txBody>
                    <a:bodyPr/>
                    <a:lstStyle/>
                    <a:p>
                      <a:endParaRPr lang="de-DE"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dirty="0"/>
                        <a:t>Integrierte Sekundarschulen (ISS) , Gemeinschaftsschulen</a:t>
                      </a:r>
                    </a:p>
                  </a:txBody>
                  <a:tcPr/>
                </a:tc>
                <a:tc>
                  <a:txBody>
                    <a:bodyPr/>
                    <a:lstStyle/>
                    <a:p>
                      <a:pPr algn="ctr"/>
                      <a:r>
                        <a:rPr lang="de-DE" dirty="0"/>
                        <a:t>Gymnasium</a:t>
                      </a:r>
                    </a:p>
                  </a:txBody>
                  <a:tcPr/>
                </a:tc>
                <a:extLst>
                  <a:ext uri="{0D108BD9-81ED-4DB2-BD59-A6C34878D82A}">
                    <a16:rowId xmlns:a16="http://schemas.microsoft.com/office/drawing/2014/main" xmlns="" val="3530734314"/>
                  </a:ext>
                </a:extLst>
              </a:tr>
              <a:tr h="665744">
                <a:tc>
                  <a:txBody>
                    <a:bodyPr/>
                    <a:lstStyle/>
                    <a:p>
                      <a:r>
                        <a:rPr lang="de-DE" dirty="0"/>
                        <a:t>Bildungsziel</a:t>
                      </a:r>
                    </a:p>
                  </a:txBody>
                  <a:tcPr/>
                </a:tc>
                <a:tc>
                  <a:txBody>
                    <a:bodyPr/>
                    <a:lstStyle/>
                    <a:p>
                      <a:pPr algn="ctr"/>
                      <a:r>
                        <a:rPr lang="de-DE" dirty="0"/>
                        <a:t>Fähigkeit zur Berufsausbildung, Fähigkeit zum Studium</a:t>
                      </a:r>
                    </a:p>
                  </a:txBody>
                  <a:tcPr/>
                </a:tc>
                <a:tc>
                  <a:txBody>
                    <a:bodyPr/>
                    <a:lstStyle/>
                    <a:p>
                      <a:pPr algn="ctr"/>
                      <a:r>
                        <a:rPr lang="de-DE" dirty="0"/>
                        <a:t>Fähigkeit zum Studium</a:t>
                      </a:r>
                    </a:p>
                  </a:txBody>
                  <a:tcPr/>
                </a:tc>
                <a:extLst>
                  <a:ext uri="{0D108BD9-81ED-4DB2-BD59-A6C34878D82A}">
                    <a16:rowId xmlns:a16="http://schemas.microsoft.com/office/drawing/2014/main" xmlns="" val="2987075884"/>
                  </a:ext>
                </a:extLst>
              </a:tr>
              <a:tr h="665744">
                <a:tc>
                  <a:txBody>
                    <a:bodyPr/>
                    <a:lstStyle/>
                    <a:p>
                      <a:r>
                        <a:rPr lang="de-DE" dirty="0"/>
                        <a:t>Mögliche Schulabschlüsse</a:t>
                      </a:r>
                    </a:p>
                  </a:txBody>
                  <a:tcPr/>
                </a:tc>
                <a:tc gridSpan="2">
                  <a:txBody>
                    <a:bodyPr/>
                    <a:lstStyle/>
                    <a:p>
                      <a:pPr algn="ctr"/>
                      <a:r>
                        <a:rPr lang="de-DE" dirty="0"/>
                        <a:t>Abitur, Mittlerer Schulabschluss (MSA), </a:t>
                      </a:r>
                    </a:p>
                    <a:p>
                      <a:pPr algn="ctr"/>
                      <a:r>
                        <a:rPr lang="de-DE" dirty="0"/>
                        <a:t>erweiterte Berufsbildungsreife, Berufsbildungsreife</a:t>
                      </a:r>
                    </a:p>
                  </a:txBody>
                  <a:tcPr/>
                </a:tc>
                <a:tc hMerge="1">
                  <a:txBody>
                    <a:bodyPr/>
                    <a:lstStyle/>
                    <a:p>
                      <a:endParaRPr lang="de-DE" dirty="0"/>
                    </a:p>
                  </a:txBody>
                  <a:tcPr/>
                </a:tc>
                <a:extLst>
                  <a:ext uri="{0D108BD9-81ED-4DB2-BD59-A6C34878D82A}">
                    <a16:rowId xmlns:a16="http://schemas.microsoft.com/office/drawing/2014/main" xmlns="" val="3353952354"/>
                  </a:ext>
                </a:extLst>
              </a:tr>
              <a:tr h="385709">
                <a:tc>
                  <a:txBody>
                    <a:bodyPr/>
                    <a:lstStyle/>
                    <a:p>
                      <a:r>
                        <a:rPr lang="de-DE" dirty="0"/>
                        <a:t>Schuljahre bis zum Abitur</a:t>
                      </a:r>
                    </a:p>
                  </a:txBody>
                  <a:tcPr/>
                </a:tc>
                <a:tc>
                  <a:txBody>
                    <a:bodyPr/>
                    <a:lstStyle/>
                    <a:p>
                      <a:pPr algn="ctr"/>
                      <a:r>
                        <a:rPr lang="de-DE" dirty="0"/>
                        <a:t>13</a:t>
                      </a:r>
                    </a:p>
                  </a:txBody>
                  <a:tcPr/>
                </a:tc>
                <a:tc>
                  <a:txBody>
                    <a:bodyPr/>
                    <a:lstStyle/>
                    <a:p>
                      <a:pPr algn="ctr"/>
                      <a:r>
                        <a:rPr lang="de-DE" dirty="0"/>
                        <a:t>12</a:t>
                      </a:r>
                    </a:p>
                  </a:txBody>
                  <a:tcPr/>
                </a:tc>
                <a:extLst>
                  <a:ext uri="{0D108BD9-81ED-4DB2-BD59-A6C34878D82A}">
                    <a16:rowId xmlns:a16="http://schemas.microsoft.com/office/drawing/2014/main" xmlns="" val="1919240969"/>
                  </a:ext>
                </a:extLst>
              </a:tr>
              <a:tr h="385709">
                <a:tc>
                  <a:txBody>
                    <a:bodyPr/>
                    <a:lstStyle/>
                    <a:p>
                      <a:r>
                        <a:rPr lang="de-DE" dirty="0"/>
                        <a:t>Klassengröße</a:t>
                      </a:r>
                    </a:p>
                  </a:txBody>
                  <a:tcPr/>
                </a:tc>
                <a:tc>
                  <a:txBody>
                    <a:bodyPr/>
                    <a:lstStyle/>
                    <a:p>
                      <a:pPr algn="ctr"/>
                      <a:r>
                        <a:rPr lang="de-DE" dirty="0"/>
                        <a:t>Max. 26 Schüler*innen</a:t>
                      </a:r>
                    </a:p>
                  </a:txBody>
                  <a:tcPr/>
                </a:tc>
                <a:tc>
                  <a:txBody>
                    <a:bodyPr/>
                    <a:lstStyle/>
                    <a:p>
                      <a:pPr algn="ctr"/>
                      <a:r>
                        <a:rPr lang="de-DE" dirty="0"/>
                        <a:t>Max. 32 Schüler*innen</a:t>
                      </a:r>
                    </a:p>
                  </a:txBody>
                  <a:tcPr/>
                </a:tc>
                <a:extLst>
                  <a:ext uri="{0D108BD9-81ED-4DB2-BD59-A6C34878D82A}">
                    <a16:rowId xmlns:a16="http://schemas.microsoft.com/office/drawing/2014/main" xmlns="" val="4242486077"/>
                  </a:ext>
                </a:extLst>
              </a:tr>
              <a:tr h="665744">
                <a:tc>
                  <a:txBody>
                    <a:bodyPr/>
                    <a:lstStyle/>
                    <a:p>
                      <a:r>
                        <a:rPr lang="de-DE" dirty="0"/>
                        <a:t>Versetzung</a:t>
                      </a:r>
                    </a:p>
                  </a:txBody>
                  <a:tcPr/>
                </a:tc>
                <a:tc>
                  <a:txBody>
                    <a:bodyPr/>
                    <a:lstStyle/>
                    <a:p>
                      <a:pPr algn="ctr"/>
                      <a:r>
                        <a:rPr lang="de-DE" dirty="0"/>
                        <a:t>Aufrücken immer (Wiederholung möglich)</a:t>
                      </a:r>
                    </a:p>
                  </a:txBody>
                  <a:tcPr/>
                </a:tc>
                <a:tc>
                  <a:txBody>
                    <a:bodyPr/>
                    <a:lstStyle/>
                    <a:p>
                      <a:pPr algn="ctr"/>
                      <a:r>
                        <a:rPr lang="de-DE" dirty="0"/>
                        <a:t>Versetzung nur bei entsprechenden Leistungen</a:t>
                      </a:r>
                    </a:p>
                  </a:txBody>
                  <a:tcPr/>
                </a:tc>
                <a:extLst>
                  <a:ext uri="{0D108BD9-81ED-4DB2-BD59-A6C34878D82A}">
                    <a16:rowId xmlns:a16="http://schemas.microsoft.com/office/drawing/2014/main" xmlns="" val="3037928611"/>
                  </a:ext>
                </a:extLst>
              </a:tr>
              <a:tr h="951063">
                <a:tc>
                  <a:txBody>
                    <a:bodyPr/>
                    <a:lstStyle/>
                    <a:p>
                      <a:r>
                        <a:rPr lang="de-DE" dirty="0"/>
                        <a:t>Fremdsprachen</a:t>
                      </a:r>
                    </a:p>
                  </a:txBody>
                  <a:tcPr/>
                </a:tc>
                <a:tc>
                  <a:txBody>
                    <a:bodyPr/>
                    <a:lstStyle/>
                    <a:p>
                      <a:pPr marL="342900" indent="-342900" algn="ctr">
                        <a:buAutoNum type="arabicPeriod"/>
                      </a:pPr>
                      <a:r>
                        <a:rPr lang="de-DE" dirty="0"/>
                        <a:t>Fremdsprache wird fortgesetzt</a:t>
                      </a:r>
                    </a:p>
                    <a:p>
                      <a:pPr marL="342900" indent="-342900" algn="ctr">
                        <a:buAutoNum type="arabicPeriod"/>
                      </a:pPr>
                      <a:r>
                        <a:rPr lang="de-DE" dirty="0"/>
                        <a:t>Fremdsprache als Wahlpflichtunterricht</a:t>
                      </a:r>
                    </a:p>
                  </a:txBody>
                  <a:tcPr/>
                </a:tc>
                <a:tc>
                  <a:txBody>
                    <a:bodyPr/>
                    <a:lstStyle/>
                    <a:p>
                      <a:pPr marL="342900" indent="-342900" algn="ctr">
                        <a:buAutoNum type="arabicPeriod"/>
                      </a:pPr>
                      <a:r>
                        <a:rPr lang="de-DE" dirty="0"/>
                        <a:t>Fremdsprache wird fortgesetzt</a:t>
                      </a:r>
                    </a:p>
                    <a:p>
                      <a:pPr marL="342900" indent="-342900" algn="ctr">
                        <a:buAutoNum type="arabicPeriod"/>
                      </a:pPr>
                      <a:r>
                        <a:rPr lang="de-DE" dirty="0"/>
                        <a:t>Fremdsprache verpflichtend</a:t>
                      </a:r>
                    </a:p>
                  </a:txBody>
                  <a:tcPr/>
                </a:tc>
                <a:extLst>
                  <a:ext uri="{0D108BD9-81ED-4DB2-BD59-A6C34878D82A}">
                    <a16:rowId xmlns:a16="http://schemas.microsoft.com/office/drawing/2014/main" xmlns="" val="3723132695"/>
                  </a:ext>
                </a:extLst>
              </a:tr>
              <a:tr h="915767">
                <a:tc>
                  <a:txBody>
                    <a:bodyPr/>
                    <a:lstStyle/>
                    <a:p>
                      <a:r>
                        <a:rPr lang="de-DE" dirty="0" smtClean="0"/>
                        <a:t>Unterrichtsstunden</a:t>
                      </a:r>
                      <a:endParaRPr lang="de-DE" dirty="0"/>
                    </a:p>
                  </a:txBody>
                  <a:tcPr/>
                </a:tc>
                <a:tc>
                  <a:txBody>
                    <a:bodyPr/>
                    <a:lstStyle/>
                    <a:p>
                      <a:pPr algn="ctr"/>
                      <a:r>
                        <a:rPr lang="de-DE" smtClean="0"/>
                        <a:t>7. / 8. Klasse: 31 Wochenstunden</a:t>
                      </a:r>
                    </a:p>
                    <a:p>
                      <a:pPr algn="ctr"/>
                      <a:r>
                        <a:rPr lang="de-DE" smtClean="0"/>
                        <a:t>9. / 10. Klasse: 32 Wochenstunden</a:t>
                      </a:r>
                      <a:endParaRPr lang="de-DE" dirty="0"/>
                    </a:p>
                  </a:txBody>
                  <a:tcPr/>
                </a:tc>
                <a:tc>
                  <a:txBody>
                    <a:bodyPr/>
                    <a:lstStyle/>
                    <a:p>
                      <a:pPr algn="ctr"/>
                      <a:r>
                        <a:rPr lang="de-DE" smtClean="0"/>
                        <a:t>7. / 8. Klasse: 33 Wochenstunden</a:t>
                      </a:r>
                    </a:p>
                    <a:p>
                      <a:pPr algn="ctr"/>
                      <a:r>
                        <a:rPr lang="de-DE" smtClean="0"/>
                        <a:t>9. / 10. Klasse: 34 Wochenstunden</a:t>
                      </a:r>
                      <a:endParaRPr lang="de-DE" dirty="0"/>
                    </a:p>
                  </a:txBody>
                  <a:tcPr/>
                </a:tc>
                <a:extLst>
                  <a:ext uri="{0D108BD9-81ED-4DB2-BD59-A6C34878D82A}">
                    <a16:rowId xmlns:a16="http://schemas.microsoft.com/office/drawing/2014/main" xmlns="" val="2063736941"/>
                  </a:ext>
                </a:extLst>
              </a:tr>
              <a:tr h="665744">
                <a:tc>
                  <a:txBody>
                    <a:bodyPr/>
                    <a:lstStyle/>
                    <a:p>
                      <a:endParaRPr lang="de-DE" dirty="0"/>
                    </a:p>
                  </a:txBody>
                  <a:tcPr/>
                </a:tc>
                <a:tc>
                  <a:txBody>
                    <a:bodyPr/>
                    <a:lstStyle/>
                    <a:p>
                      <a:endParaRPr lang="de-DE" dirty="0"/>
                    </a:p>
                  </a:txBody>
                  <a:tcPr/>
                </a:tc>
                <a:tc>
                  <a:txBody>
                    <a:bodyPr/>
                    <a:lstStyle/>
                    <a:p>
                      <a:endParaRPr lang="de-DE" dirty="0"/>
                    </a:p>
                  </a:txBody>
                  <a:tcPr/>
                </a:tc>
                <a:extLst>
                  <a:ext uri="{0D108BD9-81ED-4DB2-BD59-A6C34878D82A}">
                    <a16:rowId xmlns:a16="http://schemas.microsoft.com/office/drawing/2014/main" xmlns="" val="281775143"/>
                  </a:ext>
                </a:extLst>
              </a:tr>
            </a:tbl>
          </a:graphicData>
        </a:graphic>
      </p:graphicFrame>
      <p:pic>
        <p:nvPicPr>
          <p:cNvPr id="3" name="Grafik 2"/>
          <p:cNvPicPr>
            <a:picLocks noChangeAspect="1"/>
          </p:cNvPicPr>
          <p:nvPr/>
        </p:nvPicPr>
        <p:blipFill>
          <a:blip r:embed="rId2"/>
          <a:stretch>
            <a:fillRect/>
          </a:stretch>
        </p:blipFill>
        <p:spPr>
          <a:xfrm>
            <a:off x="11206334" y="0"/>
            <a:ext cx="807803" cy="725527"/>
          </a:xfrm>
          <a:prstGeom prst="rect">
            <a:avLst/>
          </a:prstGeom>
        </p:spPr>
      </p:pic>
    </p:spTree>
    <p:extLst>
      <p:ext uri="{BB962C8B-B14F-4D97-AF65-F5344CB8AC3E}">
        <p14:creationId xmlns:p14="http://schemas.microsoft.com/office/powerpoint/2010/main" val="371555662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Grafik 3"/>
          <p:cNvPicPr>
            <a:picLocks noChangeAspect="1"/>
          </p:cNvPicPr>
          <p:nvPr/>
        </p:nvPicPr>
        <p:blipFill>
          <a:blip r:embed="rId2"/>
          <a:stretch>
            <a:fillRect/>
          </a:stretch>
        </p:blipFill>
        <p:spPr>
          <a:xfrm>
            <a:off x="1795462" y="1439175"/>
            <a:ext cx="8601075" cy="4029075"/>
          </a:xfrm>
          <a:prstGeom prst="rect">
            <a:avLst/>
          </a:prstGeom>
        </p:spPr>
      </p:pic>
      <p:sp>
        <p:nvSpPr>
          <p:cNvPr id="2" name="Textfeld 1"/>
          <p:cNvSpPr txBox="1"/>
          <p:nvPr/>
        </p:nvSpPr>
        <p:spPr>
          <a:xfrm>
            <a:off x="1795462" y="741406"/>
            <a:ext cx="3192156" cy="523220"/>
          </a:xfrm>
          <a:prstGeom prst="rect">
            <a:avLst/>
          </a:prstGeom>
          <a:noFill/>
        </p:spPr>
        <p:txBody>
          <a:bodyPr wrap="none" rtlCol="0">
            <a:spAutoFit/>
          </a:bodyPr>
          <a:lstStyle/>
          <a:p>
            <a:r>
              <a:rPr lang="de-DE" sz="2800" b="1" dirty="0" smtClean="0"/>
              <a:t>Schulartempfehlung</a:t>
            </a:r>
            <a:endParaRPr lang="de-DE" sz="2800" b="1" dirty="0"/>
          </a:p>
        </p:txBody>
      </p:sp>
      <p:pic>
        <p:nvPicPr>
          <p:cNvPr id="5" name="Grafik 4"/>
          <p:cNvPicPr>
            <a:picLocks noChangeAspect="1"/>
          </p:cNvPicPr>
          <p:nvPr/>
        </p:nvPicPr>
        <p:blipFill>
          <a:blip r:embed="rId3"/>
          <a:stretch>
            <a:fillRect/>
          </a:stretch>
        </p:blipFill>
        <p:spPr>
          <a:xfrm>
            <a:off x="11206334" y="0"/>
            <a:ext cx="807803" cy="725527"/>
          </a:xfrm>
          <a:prstGeom prst="rect">
            <a:avLst/>
          </a:prstGeom>
        </p:spPr>
      </p:pic>
    </p:spTree>
    <p:extLst>
      <p:ext uri="{BB962C8B-B14F-4D97-AF65-F5344CB8AC3E}">
        <p14:creationId xmlns:p14="http://schemas.microsoft.com/office/powerpoint/2010/main" val="50659710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Grafik 2"/>
          <p:cNvPicPr>
            <a:picLocks noChangeAspect="1"/>
          </p:cNvPicPr>
          <p:nvPr/>
        </p:nvPicPr>
        <p:blipFill>
          <a:blip r:embed="rId2"/>
          <a:stretch>
            <a:fillRect/>
          </a:stretch>
        </p:blipFill>
        <p:spPr>
          <a:xfrm>
            <a:off x="1764631" y="0"/>
            <a:ext cx="8662737" cy="6858000"/>
          </a:xfrm>
          <a:prstGeom prst="rect">
            <a:avLst/>
          </a:prstGeom>
        </p:spPr>
      </p:pic>
      <p:pic>
        <p:nvPicPr>
          <p:cNvPr id="4" name="Grafik 3"/>
          <p:cNvPicPr>
            <a:picLocks noChangeAspect="1"/>
          </p:cNvPicPr>
          <p:nvPr/>
        </p:nvPicPr>
        <p:blipFill>
          <a:blip r:embed="rId3"/>
          <a:stretch>
            <a:fillRect/>
          </a:stretch>
        </p:blipFill>
        <p:spPr>
          <a:xfrm>
            <a:off x="11206334" y="0"/>
            <a:ext cx="807803" cy="725527"/>
          </a:xfrm>
          <a:prstGeom prst="rect">
            <a:avLst/>
          </a:prstGeom>
        </p:spPr>
      </p:pic>
    </p:spTree>
    <p:extLst>
      <p:ext uri="{BB962C8B-B14F-4D97-AF65-F5344CB8AC3E}">
        <p14:creationId xmlns:p14="http://schemas.microsoft.com/office/powerpoint/2010/main" val="83482340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Grafik 3">
            <a:extLst>
              <a:ext uri="{FF2B5EF4-FFF2-40B4-BE49-F238E27FC236}">
                <a16:creationId xmlns:a16="http://schemas.microsoft.com/office/drawing/2014/main" xmlns="" id="{F1F4707D-101A-4AEE-8AFF-D92A338A3243}"/>
              </a:ext>
            </a:extLst>
          </p:cNvPr>
          <p:cNvPicPr>
            <a:picLocks noChangeAspect="1"/>
          </p:cNvPicPr>
          <p:nvPr/>
        </p:nvPicPr>
        <p:blipFill rotWithShape="1">
          <a:blip r:embed="rId2"/>
          <a:srcRect t="1097" b="1015"/>
          <a:stretch/>
        </p:blipFill>
        <p:spPr>
          <a:xfrm>
            <a:off x="6096000" y="955589"/>
            <a:ext cx="4962525" cy="4950942"/>
          </a:xfrm>
          <a:prstGeom prst="rect">
            <a:avLst/>
          </a:prstGeom>
        </p:spPr>
      </p:pic>
      <p:sp>
        <p:nvSpPr>
          <p:cNvPr id="5" name="Ellipse 4">
            <a:extLst>
              <a:ext uri="{FF2B5EF4-FFF2-40B4-BE49-F238E27FC236}">
                <a16:creationId xmlns:a16="http://schemas.microsoft.com/office/drawing/2014/main" xmlns="" id="{73CA38A8-7796-4B8B-9AEB-89196422DA47}"/>
              </a:ext>
            </a:extLst>
          </p:cNvPr>
          <p:cNvSpPr/>
          <p:nvPr/>
        </p:nvSpPr>
        <p:spPr>
          <a:xfrm>
            <a:off x="5796355" y="1838226"/>
            <a:ext cx="5561814" cy="2696066"/>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pic>
        <p:nvPicPr>
          <p:cNvPr id="2" name="Grafik 1">
            <a:extLst>
              <a:ext uri="{FF2B5EF4-FFF2-40B4-BE49-F238E27FC236}">
                <a16:creationId xmlns:a16="http://schemas.microsoft.com/office/drawing/2014/main" xmlns="" id="{FD17D901-B7BE-4AE7-9BCD-DB2B4B40322A}"/>
              </a:ext>
            </a:extLst>
          </p:cNvPr>
          <p:cNvPicPr>
            <a:picLocks noChangeAspect="1"/>
          </p:cNvPicPr>
          <p:nvPr/>
        </p:nvPicPr>
        <p:blipFill>
          <a:blip r:embed="rId3"/>
          <a:stretch>
            <a:fillRect/>
          </a:stretch>
        </p:blipFill>
        <p:spPr>
          <a:xfrm>
            <a:off x="412432" y="385761"/>
            <a:ext cx="3990975" cy="6086475"/>
          </a:xfrm>
          <a:prstGeom prst="rect">
            <a:avLst/>
          </a:prstGeom>
        </p:spPr>
      </p:pic>
      <p:cxnSp>
        <p:nvCxnSpPr>
          <p:cNvPr id="9" name="Gerade Verbindung mit Pfeil 8">
            <a:extLst>
              <a:ext uri="{FF2B5EF4-FFF2-40B4-BE49-F238E27FC236}">
                <a16:creationId xmlns:a16="http://schemas.microsoft.com/office/drawing/2014/main" xmlns="" id="{62E1B10C-F3A1-49AF-8235-3F415A414203}"/>
              </a:ext>
            </a:extLst>
          </p:cNvPr>
          <p:cNvCxnSpPr/>
          <p:nvPr/>
        </p:nvCxnSpPr>
        <p:spPr>
          <a:xfrm>
            <a:off x="3676650" y="2838450"/>
            <a:ext cx="2733675" cy="0"/>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pic>
        <p:nvPicPr>
          <p:cNvPr id="6" name="Grafik 5"/>
          <p:cNvPicPr>
            <a:picLocks noChangeAspect="1"/>
          </p:cNvPicPr>
          <p:nvPr/>
        </p:nvPicPr>
        <p:blipFill>
          <a:blip r:embed="rId4"/>
          <a:stretch>
            <a:fillRect/>
          </a:stretch>
        </p:blipFill>
        <p:spPr>
          <a:xfrm>
            <a:off x="11206334" y="0"/>
            <a:ext cx="807803" cy="725527"/>
          </a:xfrm>
          <a:prstGeom prst="rect">
            <a:avLst/>
          </a:prstGeom>
        </p:spPr>
      </p:pic>
    </p:spTree>
    <p:extLst>
      <p:ext uri="{BB962C8B-B14F-4D97-AF65-F5344CB8AC3E}">
        <p14:creationId xmlns:p14="http://schemas.microsoft.com/office/powerpoint/2010/main" val="105348613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Grafik 3">
            <a:extLst>
              <a:ext uri="{FF2B5EF4-FFF2-40B4-BE49-F238E27FC236}">
                <a16:creationId xmlns:a16="http://schemas.microsoft.com/office/drawing/2014/main" xmlns="" id="{F1F4707D-101A-4AEE-8AFF-D92A338A3243}"/>
              </a:ext>
            </a:extLst>
          </p:cNvPr>
          <p:cNvPicPr>
            <a:picLocks noChangeAspect="1"/>
          </p:cNvPicPr>
          <p:nvPr/>
        </p:nvPicPr>
        <p:blipFill rotWithShape="1">
          <a:blip r:embed="rId2"/>
          <a:srcRect t="1097" b="1015"/>
          <a:stretch/>
        </p:blipFill>
        <p:spPr>
          <a:xfrm>
            <a:off x="3774126" y="2457063"/>
            <a:ext cx="4230703" cy="4220828"/>
          </a:xfrm>
          <a:prstGeom prst="rect">
            <a:avLst/>
          </a:prstGeom>
        </p:spPr>
      </p:pic>
      <p:pic>
        <p:nvPicPr>
          <p:cNvPr id="6" name="Grafik 5"/>
          <p:cNvPicPr>
            <a:picLocks noChangeAspect="1"/>
          </p:cNvPicPr>
          <p:nvPr/>
        </p:nvPicPr>
        <p:blipFill>
          <a:blip r:embed="rId3"/>
          <a:stretch>
            <a:fillRect/>
          </a:stretch>
        </p:blipFill>
        <p:spPr>
          <a:xfrm>
            <a:off x="11206334" y="0"/>
            <a:ext cx="807803" cy="725527"/>
          </a:xfrm>
          <a:prstGeom prst="rect">
            <a:avLst/>
          </a:prstGeom>
        </p:spPr>
      </p:pic>
      <p:sp>
        <p:nvSpPr>
          <p:cNvPr id="3" name="Rechteck 2"/>
          <p:cNvSpPr/>
          <p:nvPr/>
        </p:nvSpPr>
        <p:spPr>
          <a:xfrm>
            <a:off x="3129146" y="1163215"/>
            <a:ext cx="5520662" cy="923330"/>
          </a:xfrm>
          <a:prstGeom prst="rect">
            <a:avLst/>
          </a:prstGeom>
        </p:spPr>
        <p:txBody>
          <a:bodyPr wrap="square">
            <a:spAutoFit/>
          </a:bodyPr>
          <a:lstStyle/>
          <a:p>
            <a:r>
              <a:rPr lang="de-DE" dirty="0"/>
              <a:t>Zunächst nimmt jede weiterführende Schule Schulkinder mit sonderpädagogischem Förderbedarf auf – maximal vier pro Klasse.</a:t>
            </a:r>
          </a:p>
        </p:txBody>
      </p:sp>
      <p:sp>
        <p:nvSpPr>
          <p:cNvPr id="8" name="Textfeld 7"/>
          <p:cNvSpPr txBox="1"/>
          <p:nvPr/>
        </p:nvSpPr>
        <p:spPr>
          <a:xfrm>
            <a:off x="4009878" y="207923"/>
            <a:ext cx="3759200" cy="584775"/>
          </a:xfrm>
          <a:prstGeom prst="rect">
            <a:avLst/>
          </a:prstGeom>
          <a:noFill/>
        </p:spPr>
        <p:txBody>
          <a:bodyPr wrap="square" rtlCol="0">
            <a:spAutoFit/>
          </a:bodyPr>
          <a:lstStyle/>
          <a:p>
            <a:pPr algn="ctr"/>
            <a:r>
              <a:rPr lang="de-DE" sz="3200" dirty="0" smtClean="0"/>
              <a:t>Aufnahmeverfahren</a:t>
            </a:r>
            <a:endParaRPr lang="de-DE" sz="3200" dirty="0"/>
          </a:p>
        </p:txBody>
      </p:sp>
    </p:spTree>
    <p:extLst>
      <p:ext uri="{BB962C8B-B14F-4D97-AF65-F5344CB8AC3E}">
        <p14:creationId xmlns:p14="http://schemas.microsoft.com/office/powerpoint/2010/main" val="255244582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Grafik 4" descr="Schulgebäude Silhouette">
            <a:extLst>
              <a:ext uri="{FF2B5EF4-FFF2-40B4-BE49-F238E27FC236}">
                <a16:creationId xmlns:a16="http://schemas.microsoft.com/office/drawing/2014/main" xmlns="" id="{185345E8-B55E-4839-A9B7-93E7D5238A64}"/>
              </a:ext>
            </a:extLst>
          </p:cNvPr>
          <p:cNvPicPr>
            <a:picLocks noChangeAspect="1"/>
          </p:cNvPicPr>
          <p:nvPr/>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xmlns="" r:embed="rId3"/>
              </a:ext>
            </a:extLst>
          </a:blip>
          <a:stretch>
            <a:fillRect/>
          </a:stretch>
        </p:blipFill>
        <p:spPr>
          <a:xfrm>
            <a:off x="2686050" y="1919288"/>
            <a:ext cx="914400" cy="914400"/>
          </a:xfrm>
          <a:prstGeom prst="rect">
            <a:avLst/>
          </a:prstGeom>
        </p:spPr>
      </p:pic>
      <p:pic>
        <p:nvPicPr>
          <p:cNvPr id="6" name="Grafik 5" descr="Schulgebäude Silhouette">
            <a:extLst>
              <a:ext uri="{FF2B5EF4-FFF2-40B4-BE49-F238E27FC236}">
                <a16:creationId xmlns:a16="http://schemas.microsoft.com/office/drawing/2014/main" xmlns="" id="{29B88381-E698-436A-BE7B-0A3B2DBEC131}"/>
              </a:ext>
            </a:extLst>
          </p:cNvPr>
          <p:cNvPicPr>
            <a:picLocks noChangeAspect="1"/>
          </p:cNvPicPr>
          <p:nvPr/>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xmlns="" r:embed="rId3"/>
              </a:ext>
            </a:extLst>
          </a:blip>
          <a:stretch>
            <a:fillRect/>
          </a:stretch>
        </p:blipFill>
        <p:spPr>
          <a:xfrm>
            <a:off x="2686050" y="3944790"/>
            <a:ext cx="914400" cy="914400"/>
          </a:xfrm>
          <a:prstGeom prst="rect">
            <a:avLst/>
          </a:prstGeom>
        </p:spPr>
      </p:pic>
      <p:pic>
        <p:nvPicPr>
          <p:cNvPr id="7" name="Grafik 6" descr="Schulgebäude Silhouette">
            <a:extLst>
              <a:ext uri="{FF2B5EF4-FFF2-40B4-BE49-F238E27FC236}">
                <a16:creationId xmlns:a16="http://schemas.microsoft.com/office/drawing/2014/main" xmlns="" id="{12101E8D-A157-4713-BE42-DAD00A842073}"/>
              </a:ext>
            </a:extLst>
          </p:cNvPr>
          <p:cNvPicPr>
            <a:picLocks noChangeAspect="1"/>
          </p:cNvPicPr>
          <p:nvPr/>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xmlns="" r:embed="rId3"/>
              </a:ext>
            </a:extLst>
          </a:blip>
          <a:stretch>
            <a:fillRect/>
          </a:stretch>
        </p:blipFill>
        <p:spPr>
          <a:xfrm>
            <a:off x="2686050" y="22622"/>
            <a:ext cx="914400" cy="914400"/>
          </a:xfrm>
          <a:prstGeom prst="rect">
            <a:avLst/>
          </a:prstGeom>
        </p:spPr>
      </p:pic>
      <p:pic>
        <p:nvPicPr>
          <p:cNvPr id="8" name="Grafik 7" descr="Schulgebäude Silhouette">
            <a:extLst>
              <a:ext uri="{FF2B5EF4-FFF2-40B4-BE49-F238E27FC236}">
                <a16:creationId xmlns:a16="http://schemas.microsoft.com/office/drawing/2014/main" xmlns="" id="{C1B44DD3-A67C-4AD3-A9B1-6D5ABA06CD60}"/>
              </a:ext>
            </a:extLst>
          </p:cNvPr>
          <p:cNvPicPr>
            <a:picLocks noChangeAspect="1"/>
          </p:cNvPicPr>
          <p:nvPr/>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xmlns="" r:embed="rId3"/>
              </a:ext>
            </a:extLst>
          </a:blip>
          <a:stretch>
            <a:fillRect/>
          </a:stretch>
        </p:blipFill>
        <p:spPr>
          <a:xfrm>
            <a:off x="2686050" y="5757864"/>
            <a:ext cx="914400" cy="914400"/>
          </a:xfrm>
          <a:prstGeom prst="rect">
            <a:avLst/>
          </a:prstGeom>
        </p:spPr>
      </p:pic>
      <p:pic>
        <p:nvPicPr>
          <p:cNvPr id="14" name="Grafik 13" descr="Pfeil nach rechts mit einfarbiger Füllung">
            <a:extLst>
              <a:ext uri="{FF2B5EF4-FFF2-40B4-BE49-F238E27FC236}">
                <a16:creationId xmlns:a16="http://schemas.microsoft.com/office/drawing/2014/main" xmlns="" id="{7CAF6758-0C7F-4382-9884-E01674CF9A55}"/>
              </a:ext>
            </a:extLst>
          </p:cNvPr>
          <p:cNvPicPr>
            <a:picLocks noChangeAspect="1"/>
          </p:cNvPicPr>
          <p:nvPr/>
        </p:nvPicPr>
        <p:blipFill>
          <a:blip r:embed="rId4" cstate="print">
            <a:extLst>
              <a:ext uri="{28A0092B-C50C-407E-A947-70E740481C1C}">
                <a14:useLocalDpi xmlns:a14="http://schemas.microsoft.com/office/drawing/2010/main" val="0"/>
              </a:ext>
              <a:ext uri="{96DAC541-7B7A-43D3-8B79-37D633B846F1}">
                <asvg:svgBlip xmlns:asvg="http://schemas.microsoft.com/office/drawing/2016/SVG/main" xmlns="" r:embed="rId5"/>
              </a:ext>
            </a:extLst>
          </a:blip>
          <a:stretch>
            <a:fillRect/>
          </a:stretch>
        </p:blipFill>
        <p:spPr>
          <a:xfrm>
            <a:off x="1007431" y="114300"/>
            <a:ext cx="914400" cy="914400"/>
          </a:xfrm>
          <a:prstGeom prst="rect">
            <a:avLst/>
          </a:prstGeom>
        </p:spPr>
      </p:pic>
      <p:pic>
        <p:nvPicPr>
          <p:cNvPr id="16" name="Grafik 15" descr="Pfeil nach unten mit einfarbiger Füllung">
            <a:extLst>
              <a:ext uri="{FF2B5EF4-FFF2-40B4-BE49-F238E27FC236}">
                <a16:creationId xmlns:a16="http://schemas.microsoft.com/office/drawing/2014/main" xmlns="" id="{CF4521A0-DF2A-4393-BD53-12445C870618}"/>
              </a:ext>
            </a:extLst>
          </p:cNvPr>
          <p:cNvPicPr>
            <a:picLocks noChangeAspect="1"/>
          </p:cNvPicPr>
          <p:nvPr/>
        </p:nvPicPr>
        <p:blipFill>
          <a:blip r:embed="rId6" cstate="print">
            <a:extLst>
              <a:ext uri="{28A0092B-C50C-407E-A947-70E740481C1C}">
                <a14:useLocalDpi xmlns:a14="http://schemas.microsoft.com/office/drawing/2010/main" val="0"/>
              </a:ext>
              <a:ext uri="{96DAC541-7B7A-43D3-8B79-37D633B846F1}">
                <asvg:svgBlip xmlns:asvg="http://schemas.microsoft.com/office/drawing/2016/SVG/main" xmlns="" r:embed="rId7"/>
              </a:ext>
            </a:extLst>
          </a:blip>
          <a:stretch>
            <a:fillRect/>
          </a:stretch>
        </p:blipFill>
        <p:spPr>
          <a:xfrm>
            <a:off x="2686050" y="4953000"/>
            <a:ext cx="914400" cy="759620"/>
          </a:xfrm>
          <a:prstGeom prst="rect">
            <a:avLst/>
          </a:prstGeom>
        </p:spPr>
      </p:pic>
      <p:pic>
        <p:nvPicPr>
          <p:cNvPr id="17" name="Grafik 16" descr="Pfeil nach unten mit einfarbiger Füllung">
            <a:extLst>
              <a:ext uri="{FF2B5EF4-FFF2-40B4-BE49-F238E27FC236}">
                <a16:creationId xmlns:a16="http://schemas.microsoft.com/office/drawing/2014/main" xmlns="" id="{B7696DF2-BE70-488E-AF17-7B4A86CFF89F}"/>
              </a:ext>
            </a:extLst>
          </p:cNvPr>
          <p:cNvPicPr>
            <a:picLocks noChangeAspect="1"/>
          </p:cNvPicPr>
          <p:nvPr/>
        </p:nvPicPr>
        <p:blipFill>
          <a:blip r:embed="rId8" cstate="print">
            <a:extLst>
              <a:ext uri="{28A0092B-C50C-407E-A947-70E740481C1C}">
                <a14:useLocalDpi xmlns:a14="http://schemas.microsoft.com/office/drawing/2010/main" val="0"/>
              </a:ext>
              <a:ext uri="{96DAC541-7B7A-43D3-8B79-37D633B846F1}">
                <asvg:svgBlip xmlns:asvg="http://schemas.microsoft.com/office/drawing/2016/SVG/main" xmlns="" r:embed="rId7"/>
              </a:ext>
            </a:extLst>
          </a:blip>
          <a:stretch>
            <a:fillRect/>
          </a:stretch>
        </p:blipFill>
        <p:spPr>
          <a:xfrm>
            <a:off x="2686050" y="959644"/>
            <a:ext cx="914400" cy="914400"/>
          </a:xfrm>
          <a:prstGeom prst="rect">
            <a:avLst/>
          </a:prstGeom>
        </p:spPr>
      </p:pic>
      <p:pic>
        <p:nvPicPr>
          <p:cNvPr id="18" name="Grafik 17" descr="Pfeil nach unten mit einfarbiger Füllung">
            <a:extLst>
              <a:ext uri="{FF2B5EF4-FFF2-40B4-BE49-F238E27FC236}">
                <a16:creationId xmlns:a16="http://schemas.microsoft.com/office/drawing/2014/main" xmlns="" id="{E4C5DAB0-F884-4805-A444-7B9BFE818967}"/>
              </a:ext>
            </a:extLst>
          </p:cNvPr>
          <p:cNvPicPr>
            <a:picLocks noChangeAspect="1"/>
          </p:cNvPicPr>
          <p:nvPr/>
        </p:nvPicPr>
        <p:blipFill>
          <a:blip r:embed="rId8" cstate="print">
            <a:extLst>
              <a:ext uri="{28A0092B-C50C-407E-A947-70E740481C1C}">
                <a14:useLocalDpi xmlns:a14="http://schemas.microsoft.com/office/drawing/2010/main" val="0"/>
              </a:ext>
              <a:ext uri="{96DAC541-7B7A-43D3-8B79-37D633B846F1}">
                <asvg:svgBlip xmlns:asvg="http://schemas.microsoft.com/office/drawing/2016/SVG/main" xmlns="" r:embed="rId7"/>
              </a:ext>
            </a:extLst>
          </a:blip>
          <a:stretch>
            <a:fillRect/>
          </a:stretch>
        </p:blipFill>
        <p:spPr>
          <a:xfrm>
            <a:off x="2686050" y="2926488"/>
            <a:ext cx="914400" cy="914400"/>
          </a:xfrm>
          <a:prstGeom prst="rect">
            <a:avLst/>
          </a:prstGeom>
        </p:spPr>
      </p:pic>
      <p:sp>
        <p:nvSpPr>
          <p:cNvPr id="20" name="Textfeld 19">
            <a:extLst>
              <a:ext uri="{FF2B5EF4-FFF2-40B4-BE49-F238E27FC236}">
                <a16:creationId xmlns:a16="http://schemas.microsoft.com/office/drawing/2014/main" xmlns="" id="{0BB0ACBD-8878-42B5-8931-A7762B175E9A}"/>
              </a:ext>
            </a:extLst>
          </p:cNvPr>
          <p:cNvSpPr txBox="1"/>
          <p:nvPr/>
        </p:nvSpPr>
        <p:spPr>
          <a:xfrm>
            <a:off x="3924300" y="114300"/>
            <a:ext cx="3902383" cy="1138773"/>
          </a:xfrm>
          <a:prstGeom prst="rect">
            <a:avLst/>
          </a:prstGeom>
          <a:noFill/>
          <a:ln>
            <a:solidFill>
              <a:schemeClr val="accent1"/>
            </a:solidFill>
          </a:ln>
        </p:spPr>
        <p:txBody>
          <a:bodyPr wrap="square" rtlCol="0">
            <a:spAutoFit/>
          </a:bodyPr>
          <a:lstStyle/>
          <a:p>
            <a:pPr algn="ctr"/>
            <a:r>
              <a:rPr lang="de-DE" dirty="0"/>
              <a:t>Genügend Plätze vorhanden </a:t>
            </a:r>
          </a:p>
          <a:p>
            <a:pPr algn="ctr"/>
            <a:r>
              <a:rPr lang="de-DE" sz="1200" dirty="0"/>
              <a:t>Oder</a:t>
            </a:r>
          </a:p>
          <a:p>
            <a:pPr algn="ctr"/>
            <a:r>
              <a:rPr lang="de-DE" dirty="0"/>
              <a:t>Aufnahmekriterien, Geschwisterkinder, Härtefälle, Losverfahren erfolgreich </a:t>
            </a:r>
          </a:p>
        </p:txBody>
      </p:sp>
      <p:pic>
        <p:nvPicPr>
          <p:cNvPr id="22" name="Grafik 21" descr="Pfeil nach rechts mit einfarbiger Füllung">
            <a:extLst>
              <a:ext uri="{FF2B5EF4-FFF2-40B4-BE49-F238E27FC236}">
                <a16:creationId xmlns:a16="http://schemas.microsoft.com/office/drawing/2014/main" xmlns="" id="{7EA238C6-70B2-4C96-A1B4-C6FF7095D7A1}"/>
              </a:ext>
            </a:extLst>
          </p:cNvPr>
          <p:cNvPicPr>
            <a:picLocks noChangeAspect="1"/>
          </p:cNvPicPr>
          <p:nvPr/>
        </p:nvPicPr>
        <p:blipFill>
          <a:blip r:embed="rId4" cstate="print">
            <a:extLst>
              <a:ext uri="{28A0092B-C50C-407E-A947-70E740481C1C}">
                <a14:useLocalDpi xmlns:a14="http://schemas.microsoft.com/office/drawing/2010/main" val="0"/>
              </a:ext>
              <a:ext uri="{96DAC541-7B7A-43D3-8B79-37D633B846F1}">
                <asvg:svgBlip xmlns:asvg="http://schemas.microsoft.com/office/drawing/2016/SVG/main" xmlns="" r:embed="rId9"/>
              </a:ext>
            </a:extLst>
          </a:blip>
          <a:stretch>
            <a:fillRect/>
          </a:stretch>
        </p:blipFill>
        <p:spPr>
          <a:xfrm>
            <a:off x="8062959" y="114300"/>
            <a:ext cx="914400" cy="914400"/>
          </a:xfrm>
          <a:prstGeom prst="rect">
            <a:avLst/>
          </a:prstGeom>
        </p:spPr>
      </p:pic>
      <p:pic>
        <p:nvPicPr>
          <p:cNvPr id="24" name="Grafik 23" descr="Daumen hoch-Zeichen mit einfarbiger Füllung">
            <a:extLst>
              <a:ext uri="{FF2B5EF4-FFF2-40B4-BE49-F238E27FC236}">
                <a16:creationId xmlns:a16="http://schemas.microsoft.com/office/drawing/2014/main" xmlns="" id="{6210F88D-E00B-402C-8D4C-1D3EAA8E275D}"/>
              </a:ext>
            </a:extLst>
          </p:cNvPr>
          <p:cNvPicPr>
            <a:picLocks noChangeAspect="1"/>
          </p:cNvPicPr>
          <p:nvPr/>
        </p:nvPicPr>
        <p:blipFill>
          <a:blip r:embed="rId10" cstate="print">
            <a:extLst>
              <a:ext uri="{28A0092B-C50C-407E-A947-70E740481C1C}">
                <a14:useLocalDpi xmlns:a14="http://schemas.microsoft.com/office/drawing/2010/main" val="0"/>
              </a:ext>
              <a:ext uri="{96DAC541-7B7A-43D3-8B79-37D633B846F1}">
                <asvg:svgBlip xmlns:asvg="http://schemas.microsoft.com/office/drawing/2016/SVG/main" xmlns="" r:embed="rId11"/>
              </a:ext>
            </a:extLst>
          </a:blip>
          <a:stretch>
            <a:fillRect/>
          </a:stretch>
        </p:blipFill>
        <p:spPr>
          <a:xfrm>
            <a:off x="9355122" y="0"/>
            <a:ext cx="914400" cy="914400"/>
          </a:xfrm>
          <a:prstGeom prst="rect">
            <a:avLst/>
          </a:prstGeom>
        </p:spPr>
      </p:pic>
      <p:sp>
        <p:nvSpPr>
          <p:cNvPr id="25" name="Textfeld 24">
            <a:extLst>
              <a:ext uri="{FF2B5EF4-FFF2-40B4-BE49-F238E27FC236}">
                <a16:creationId xmlns:a16="http://schemas.microsoft.com/office/drawing/2014/main" xmlns="" id="{98B84223-E6A2-4EF8-8CBB-676FFA525041}"/>
              </a:ext>
            </a:extLst>
          </p:cNvPr>
          <p:cNvSpPr txBox="1"/>
          <p:nvPr/>
        </p:nvSpPr>
        <p:spPr>
          <a:xfrm>
            <a:off x="3924300" y="1919288"/>
            <a:ext cx="3902383" cy="1138773"/>
          </a:xfrm>
          <a:prstGeom prst="rect">
            <a:avLst/>
          </a:prstGeom>
          <a:noFill/>
          <a:ln>
            <a:solidFill>
              <a:srgbClr val="0070C0"/>
            </a:solidFill>
          </a:ln>
        </p:spPr>
        <p:txBody>
          <a:bodyPr wrap="square" rtlCol="0">
            <a:spAutoFit/>
          </a:bodyPr>
          <a:lstStyle/>
          <a:p>
            <a:pPr algn="ctr"/>
            <a:r>
              <a:rPr lang="de-DE" dirty="0"/>
              <a:t>Genügend Plätze vorhanden</a:t>
            </a:r>
          </a:p>
          <a:p>
            <a:pPr algn="ctr"/>
            <a:r>
              <a:rPr lang="de-DE" sz="1200" dirty="0"/>
              <a:t>Oder</a:t>
            </a:r>
            <a:endParaRPr lang="de-DE" dirty="0"/>
          </a:p>
          <a:p>
            <a:pPr algn="ctr"/>
            <a:r>
              <a:rPr lang="de-DE" dirty="0"/>
              <a:t>Auswahl durch Schulamt </a:t>
            </a:r>
          </a:p>
          <a:p>
            <a:pPr algn="ctr"/>
            <a:r>
              <a:rPr lang="de-DE" dirty="0"/>
              <a:t>(Bezirk &gt; </a:t>
            </a:r>
            <a:r>
              <a:rPr lang="de-DE" dirty="0" smtClean="0"/>
              <a:t>Durchschnittsnote)</a:t>
            </a:r>
            <a:endParaRPr lang="de-DE" dirty="0"/>
          </a:p>
        </p:txBody>
      </p:sp>
      <p:sp>
        <p:nvSpPr>
          <p:cNvPr id="26" name="Textfeld 25">
            <a:extLst>
              <a:ext uri="{FF2B5EF4-FFF2-40B4-BE49-F238E27FC236}">
                <a16:creationId xmlns:a16="http://schemas.microsoft.com/office/drawing/2014/main" xmlns="" id="{FAAD8B16-77AF-4F07-A96B-343F6491F2FB}"/>
              </a:ext>
            </a:extLst>
          </p:cNvPr>
          <p:cNvSpPr txBox="1"/>
          <p:nvPr/>
        </p:nvSpPr>
        <p:spPr>
          <a:xfrm>
            <a:off x="3924300" y="3883820"/>
            <a:ext cx="3902383" cy="1138773"/>
          </a:xfrm>
          <a:prstGeom prst="rect">
            <a:avLst/>
          </a:prstGeom>
          <a:noFill/>
          <a:ln>
            <a:solidFill>
              <a:srgbClr val="0070C0"/>
            </a:solidFill>
          </a:ln>
        </p:spPr>
        <p:txBody>
          <a:bodyPr wrap="square" rtlCol="0">
            <a:spAutoFit/>
          </a:bodyPr>
          <a:lstStyle/>
          <a:p>
            <a:pPr algn="ctr"/>
            <a:r>
              <a:rPr lang="de-DE" dirty="0"/>
              <a:t>Genügend Plätze vorhanden</a:t>
            </a:r>
          </a:p>
          <a:p>
            <a:pPr algn="ctr"/>
            <a:r>
              <a:rPr lang="de-DE" sz="1200" dirty="0"/>
              <a:t>Oder</a:t>
            </a:r>
            <a:endParaRPr lang="de-DE" dirty="0"/>
          </a:p>
          <a:p>
            <a:pPr algn="ctr"/>
            <a:r>
              <a:rPr lang="de-DE" dirty="0"/>
              <a:t>Auswahl durch Schulamt </a:t>
            </a:r>
          </a:p>
          <a:p>
            <a:pPr algn="ctr"/>
            <a:r>
              <a:rPr lang="de-DE" dirty="0"/>
              <a:t>(Bezirk &gt; </a:t>
            </a:r>
            <a:r>
              <a:rPr lang="de-DE" dirty="0" smtClean="0"/>
              <a:t>Durchschnittsnote)</a:t>
            </a:r>
            <a:endParaRPr lang="de-DE" dirty="0"/>
          </a:p>
        </p:txBody>
      </p:sp>
      <p:pic>
        <p:nvPicPr>
          <p:cNvPr id="27" name="Grafik 26" descr="Pfeil nach rechts mit einfarbiger Füllung">
            <a:extLst>
              <a:ext uri="{FF2B5EF4-FFF2-40B4-BE49-F238E27FC236}">
                <a16:creationId xmlns:a16="http://schemas.microsoft.com/office/drawing/2014/main" xmlns="" id="{2B5307DD-94C5-4F0B-996B-B800FC6D28EC}"/>
              </a:ext>
            </a:extLst>
          </p:cNvPr>
          <p:cNvPicPr>
            <a:picLocks noChangeAspect="1"/>
          </p:cNvPicPr>
          <p:nvPr/>
        </p:nvPicPr>
        <p:blipFill>
          <a:blip r:embed="rId4" cstate="print">
            <a:extLst>
              <a:ext uri="{28A0092B-C50C-407E-A947-70E740481C1C}">
                <a14:useLocalDpi xmlns:a14="http://schemas.microsoft.com/office/drawing/2010/main" val="0"/>
              </a:ext>
              <a:ext uri="{96DAC541-7B7A-43D3-8B79-37D633B846F1}">
                <asvg:svgBlip xmlns:asvg="http://schemas.microsoft.com/office/drawing/2016/SVG/main" xmlns="" r:embed="rId9"/>
              </a:ext>
            </a:extLst>
          </a:blip>
          <a:stretch>
            <a:fillRect/>
          </a:stretch>
        </p:blipFill>
        <p:spPr>
          <a:xfrm>
            <a:off x="8121681" y="1962081"/>
            <a:ext cx="914400" cy="914400"/>
          </a:xfrm>
          <a:prstGeom prst="rect">
            <a:avLst/>
          </a:prstGeom>
        </p:spPr>
      </p:pic>
      <p:pic>
        <p:nvPicPr>
          <p:cNvPr id="28" name="Grafik 27" descr="Daumen hoch-Zeichen mit einfarbiger Füllung">
            <a:extLst>
              <a:ext uri="{FF2B5EF4-FFF2-40B4-BE49-F238E27FC236}">
                <a16:creationId xmlns:a16="http://schemas.microsoft.com/office/drawing/2014/main" xmlns="" id="{21922255-D02F-4C3C-A680-125F15A809DB}"/>
              </a:ext>
            </a:extLst>
          </p:cNvPr>
          <p:cNvPicPr>
            <a:picLocks noChangeAspect="1"/>
          </p:cNvPicPr>
          <p:nvPr/>
        </p:nvPicPr>
        <p:blipFill>
          <a:blip r:embed="rId12" cstate="print">
            <a:extLst>
              <a:ext uri="{28A0092B-C50C-407E-A947-70E740481C1C}">
                <a14:useLocalDpi xmlns:a14="http://schemas.microsoft.com/office/drawing/2010/main" val="0"/>
              </a:ext>
              <a:ext uri="{96DAC541-7B7A-43D3-8B79-37D633B846F1}">
                <asvg:svgBlip xmlns:asvg="http://schemas.microsoft.com/office/drawing/2016/SVG/main" xmlns="" r:embed="rId13"/>
              </a:ext>
            </a:extLst>
          </a:blip>
          <a:stretch>
            <a:fillRect/>
          </a:stretch>
        </p:blipFill>
        <p:spPr>
          <a:xfrm rot="2474064">
            <a:off x="9413844" y="1847781"/>
            <a:ext cx="914400" cy="914400"/>
          </a:xfrm>
          <a:prstGeom prst="rect">
            <a:avLst/>
          </a:prstGeom>
        </p:spPr>
      </p:pic>
      <p:pic>
        <p:nvPicPr>
          <p:cNvPr id="29" name="Grafik 28" descr="Pfeil nach rechts mit einfarbiger Füllung">
            <a:extLst>
              <a:ext uri="{FF2B5EF4-FFF2-40B4-BE49-F238E27FC236}">
                <a16:creationId xmlns:a16="http://schemas.microsoft.com/office/drawing/2014/main" xmlns="" id="{17E86C7C-AC61-4DB2-A37A-D10703D76295}"/>
              </a:ext>
            </a:extLst>
          </p:cNvPr>
          <p:cNvPicPr>
            <a:picLocks noChangeAspect="1"/>
          </p:cNvPicPr>
          <p:nvPr/>
        </p:nvPicPr>
        <p:blipFill>
          <a:blip r:embed="rId4" cstate="print">
            <a:extLst>
              <a:ext uri="{28A0092B-C50C-407E-A947-70E740481C1C}">
                <a14:useLocalDpi xmlns:a14="http://schemas.microsoft.com/office/drawing/2010/main" val="0"/>
              </a:ext>
              <a:ext uri="{96DAC541-7B7A-43D3-8B79-37D633B846F1}">
                <asvg:svgBlip xmlns:asvg="http://schemas.microsoft.com/office/drawing/2016/SVG/main" xmlns="" r:embed="rId9"/>
              </a:ext>
            </a:extLst>
          </a:blip>
          <a:stretch>
            <a:fillRect/>
          </a:stretch>
        </p:blipFill>
        <p:spPr>
          <a:xfrm>
            <a:off x="8121681" y="3883820"/>
            <a:ext cx="914400" cy="914400"/>
          </a:xfrm>
          <a:prstGeom prst="rect">
            <a:avLst/>
          </a:prstGeom>
        </p:spPr>
      </p:pic>
      <p:pic>
        <p:nvPicPr>
          <p:cNvPr id="30" name="Grafik 29" descr="Daumen hoch-Zeichen mit einfarbiger Füllung">
            <a:extLst>
              <a:ext uri="{FF2B5EF4-FFF2-40B4-BE49-F238E27FC236}">
                <a16:creationId xmlns:a16="http://schemas.microsoft.com/office/drawing/2014/main" xmlns="" id="{E616B8A1-98F3-4C8B-830C-8A1692AE974A}"/>
              </a:ext>
            </a:extLst>
          </p:cNvPr>
          <p:cNvPicPr>
            <a:picLocks noChangeAspect="1"/>
          </p:cNvPicPr>
          <p:nvPr/>
        </p:nvPicPr>
        <p:blipFill>
          <a:blip r:embed="rId14" cstate="print">
            <a:extLst>
              <a:ext uri="{28A0092B-C50C-407E-A947-70E740481C1C}">
                <a14:useLocalDpi xmlns:a14="http://schemas.microsoft.com/office/drawing/2010/main" val="0"/>
              </a:ext>
              <a:ext uri="{96DAC541-7B7A-43D3-8B79-37D633B846F1}">
                <asvg:svgBlip xmlns:asvg="http://schemas.microsoft.com/office/drawing/2016/SVG/main" xmlns="" r:embed="rId15"/>
              </a:ext>
            </a:extLst>
          </a:blip>
          <a:stretch>
            <a:fillRect/>
          </a:stretch>
        </p:blipFill>
        <p:spPr>
          <a:xfrm rot="3419477">
            <a:off x="9413844" y="3769520"/>
            <a:ext cx="914400" cy="914400"/>
          </a:xfrm>
          <a:prstGeom prst="rect">
            <a:avLst/>
          </a:prstGeom>
        </p:spPr>
      </p:pic>
      <p:sp>
        <p:nvSpPr>
          <p:cNvPr id="31" name="Textfeld 30">
            <a:extLst>
              <a:ext uri="{FF2B5EF4-FFF2-40B4-BE49-F238E27FC236}">
                <a16:creationId xmlns:a16="http://schemas.microsoft.com/office/drawing/2014/main" xmlns="" id="{9DB4EF60-A399-432B-B8E6-9FEC4C12CABE}"/>
              </a:ext>
            </a:extLst>
          </p:cNvPr>
          <p:cNvSpPr txBox="1"/>
          <p:nvPr/>
        </p:nvSpPr>
        <p:spPr>
          <a:xfrm>
            <a:off x="3924300" y="5762076"/>
            <a:ext cx="3902383" cy="923330"/>
          </a:xfrm>
          <a:prstGeom prst="rect">
            <a:avLst/>
          </a:prstGeom>
          <a:noFill/>
          <a:ln>
            <a:solidFill>
              <a:srgbClr val="0070C0"/>
            </a:solidFill>
          </a:ln>
        </p:spPr>
        <p:txBody>
          <a:bodyPr wrap="square" rtlCol="0">
            <a:spAutoFit/>
          </a:bodyPr>
          <a:lstStyle/>
          <a:p>
            <a:pPr algn="ctr"/>
            <a:r>
              <a:rPr lang="de-DE" dirty="0"/>
              <a:t>Zuweisung durch Schulamt</a:t>
            </a:r>
          </a:p>
          <a:p>
            <a:pPr algn="ctr"/>
            <a:r>
              <a:rPr lang="de-DE" dirty="0"/>
              <a:t>An Schule mit freien Plätzen</a:t>
            </a:r>
          </a:p>
          <a:p>
            <a:pPr algn="ctr"/>
            <a:r>
              <a:rPr lang="de-DE" dirty="0"/>
              <a:t>(Nicht zwingend in der Umgebung)</a:t>
            </a:r>
          </a:p>
        </p:txBody>
      </p:sp>
      <p:pic>
        <p:nvPicPr>
          <p:cNvPr id="33" name="Grafik 32" descr="Marke 1 mit einfarbiger Füllung">
            <a:extLst>
              <a:ext uri="{FF2B5EF4-FFF2-40B4-BE49-F238E27FC236}">
                <a16:creationId xmlns:a16="http://schemas.microsoft.com/office/drawing/2014/main" xmlns="" id="{C7C32BBE-9680-493A-83B5-678ED948B86F}"/>
              </a:ext>
            </a:extLst>
          </p:cNvPr>
          <p:cNvPicPr>
            <a:picLocks noChangeAspect="1"/>
          </p:cNvPicPr>
          <p:nvPr/>
        </p:nvPicPr>
        <p:blipFill>
          <a:blip r:embed="rId16" cstate="print">
            <a:extLst>
              <a:ext uri="{28A0092B-C50C-407E-A947-70E740481C1C}">
                <a14:useLocalDpi xmlns:a14="http://schemas.microsoft.com/office/drawing/2010/main" val="0"/>
              </a:ext>
              <a:ext uri="{96DAC541-7B7A-43D3-8B79-37D633B846F1}">
                <asvg:svgBlip xmlns:asvg="http://schemas.microsoft.com/office/drawing/2016/SVG/main" xmlns="" r:embed="rId17"/>
              </a:ext>
            </a:extLst>
          </a:blip>
          <a:stretch>
            <a:fillRect/>
          </a:stretch>
        </p:blipFill>
        <p:spPr>
          <a:xfrm>
            <a:off x="2059066" y="269104"/>
            <a:ext cx="604791" cy="604791"/>
          </a:xfrm>
          <a:prstGeom prst="rect">
            <a:avLst/>
          </a:prstGeom>
        </p:spPr>
      </p:pic>
      <p:pic>
        <p:nvPicPr>
          <p:cNvPr id="35" name="Grafik 34" descr="Abzeichen mit einfarbiger Füllung">
            <a:extLst>
              <a:ext uri="{FF2B5EF4-FFF2-40B4-BE49-F238E27FC236}">
                <a16:creationId xmlns:a16="http://schemas.microsoft.com/office/drawing/2014/main" xmlns="" id="{7E2C26E0-2B2F-4A75-90F3-E49074C6EFC5}"/>
              </a:ext>
            </a:extLst>
          </p:cNvPr>
          <p:cNvPicPr>
            <a:picLocks noChangeAspect="1"/>
          </p:cNvPicPr>
          <p:nvPr/>
        </p:nvPicPr>
        <p:blipFill>
          <a:blip r:embed="rId18" cstate="print">
            <a:extLst>
              <a:ext uri="{28A0092B-C50C-407E-A947-70E740481C1C}">
                <a14:useLocalDpi xmlns:a14="http://schemas.microsoft.com/office/drawing/2010/main" val="0"/>
              </a:ext>
              <a:ext uri="{96DAC541-7B7A-43D3-8B79-37D633B846F1}">
                <asvg:svgBlip xmlns:asvg="http://schemas.microsoft.com/office/drawing/2016/SVG/main" xmlns="" r:embed="rId19"/>
              </a:ext>
            </a:extLst>
          </a:blip>
          <a:stretch>
            <a:fillRect/>
          </a:stretch>
        </p:blipFill>
        <p:spPr>
          <a:xfrm>
            <a:off x="2059065" y="2116885"/>
            <a:ext cx="604791" cy="604791"/>
          </a:xfrm>
          <a:prstGeom prst="rect">
            <a:avLst/>
          </a:prstGeom>
        </p:spPr>
      </p:pic>
      <p:pic>
        <p:nvPicPr>
          <p:cNvPr id="37" name="Grafik 36" descr="Marke 3 mit einfarbiger Füllung">
            <a:extLst>
              <a:ext uri="{FF2B5EF4-FFF2-40B4-BE49-F238E27FC236}">
                <a16:creationId xmlns:a16="http://schemas.microsoft.com/office/drawing/2014/main" xmlns="" id="{36C748E5-CB53-46A9-9828-FA025FFC36A8}"/>
              </a:ext>
            </a:extLst>
          </p:cNvPr>
          <p:cNvPicPr>
            <a:picLocks noChangeAspect="1"/>
          </p:cNvPicPr>
          <p:nvPr/>
        </p:nvPicPr>
        <p:blipFill>
          <a:blip r:embed="rId20" cstate="print">
            <a:extLst>
              <a:ext uri="{28A0092B-C50C-407E-A947-70E740481C1C}">
                <a14:useLocalDpi xmlns:a14="http://schemas.microsoft.com/office/drawing/2010/main" val="0"/>
              </a:ext>
              <a:ext uri="{96DAC541-7B7A-43D3-8B79-37D633B846F1}">
                <asvg:svgBlip xmlns:asvg="http://schemas.microsoft.com/office/drawing/2016/SVG/main" xmlns="" r:embed="rId21"/>
              </a:ext>
            </a:extLst>
          </a:blip>
          <a:stretch>
            <a:fillRect/>
          </a:stretch>
        </p:blipFill>
        <p:spPr>
          <a:xfrm>
            <a:off x="2059064" y="4136325"/>
            <a:ext cx="604791" cy="604791"/>
          </a:xfrm>
          <a:prstGeom prst="rect">
            <a:avLst/>
          </a:prstGeom>
        </p:spPr>
      </p:pic>
      <p:pic>
        <p:nvPicPr>
          <p:cNvPr id="38" name="Grafik 37" descr="Pfeil nach rechts mit einfarbiger Füllung">
            <a:extLst>
              <a:ext uri="{FF2B5EF4-FFF2-40B4-BE49-F238E27FC236}">
                <a16:creationId xmlns:a16="http://schemas.microsoft.com/office/drawing/2014/main" xmlns="" id="{F612EF09-5724-4EF1-8F6B-8B76F7D8C1FB}"/>
              </a:ext>
            </a:extLst>
          </p:cNvPr>
          <p:cNvPicPr>
            <a:picLocks noChangeAspect="1"/>
          </p:cNvPicPr>
          <p:nvPr/>
        </p:nvPicPr>
        <p:blipFill>
          <a:blip r:embed="rId4" cstate="print">
            <a:extLst>
              <a:ext uri="{28A0092B-C50C-407E-A947-70E740481C1C}">
                <a14:useLocalDpi xmlns:a14="http://schemas.microsoft.com/office/drawing/2010/main" val="0"/>
              </a:ext>
              <a:ext uri="{96DAC541-7B7A-43D3-8B79-37D633B846F1}">
                <asvg:svgBlip xmlns:asvg="http://schemas.microsoft.com/office/drawing/2016/SVG/main" xmlns="" r:embed="rId5"/>
              </a:ext>
            </a:extLst>
          </a:blip>
          <a:stretch>
            <a:fillRect/>
          </a:stretch>
        </p:blipFill>
        <p:spPr>
          <a:xfrm>
            <a:off x="8062959" y="5712620"/>
            <a:ext cx="914400" cy="914400"/>
          </a:xfrm>
          <a:prstGeom prst="rect">
            <a:avLst/>
          </a:prstGeom>
        </p:spPr>
      </p:pic>
      <p:pic>
        <p:nvPicPr>
          <p:cNvPr id="39" name="Grafik 38" descr="Daumen hoch-Zeichen mit einfarbiger Füllung">
            <a:extLst>
              <a:ext uri="{FF2B5EF4-FFF2-40B4-BE49-F238E27FC236}">
                <a16:creationId xmlns:a16="http://schemas.microsoft.com/office/drawing/2014/main" xmlns="" id="{463F1B05-87FA-4012-9C0F-68FC673ED1B1}"/>
              </a:ext>
            </a:extLst>
          </p:cNvPr>
          <p:cNvPicPr>
            <a:picLocks noChangeAspect="1"/>
          </p:cNvPicPr>
          <p:nvPr/>
        </p:nvPicPr>
        <p:blipFill>
          <a:blip r:embed="rId22" cstate="print">
            <a:extLst>
              <a:ext uri="{28A0092B-C50C-407E-A947-70E740481C1C}">
                <a14:useLocalDpi xmlns:a14="http://schemas.microsoft.com/office/drawing/2010/main" val="0"/>
              </a:ext>
              <a:ext uri="{96DAC541-7B7A-43D3-8B79-37D633B846F1}">
                <asvg:svgBlip xmlns:asvg="http://schemas.microsoft.com/office/drawing/2016/SVG/main" xmlns="" r:embed="rId23"/>
              </a:ext>
            </a:extLst>
          </a:blip>
          <a:stretch>
            <a:fillRect/>
          </a:stretch>
        </p:blipFill>
        <p:spPr>
          <a:xfrm rot="10800000">
            <a:off x="9355122" y="5598320"/>
            <a:ext cx="914400" cy="914400"/>
          </a:xfrm>
          <a:prstGeom prst="rect">
            <a:avLst/>
          </a:prstGeom>
        </p:spPr>
      </p:pic>
      <p:pic>
        <p:nvPicPr>
          <p:cNvPr id="34" name="Grafik 33"/>
          <p:cNvPicPr>
            <a:picLocks noChangeAspect="1"/>
          </p:cNvPicPr>
          <p:nvPr/>
        </p:nvPicPr>
        <p:blipFill>
          <a:blip r:embed="rId24"/>
          <a:stretch>
            <a:fillRect/>
          </a:stretch>
        </p:blipFill>
        <p:spPr>
          <a:xfrm>
            <a:off x="11206334" y="0"/>
            <a:ext cx="807803" cy="725527"/>
          </a:xfrm>
          <a:prstGeom prst="rect">
            <a:avLst/>
          </a:prstGeom>
        </p:spPr>
      </p:pic>
    </p:spTree>
    <p:extLst>
      <p:ext uri="{BB962C8B-B14F-4D97-AF65-F5344CB8AC3E}">
        <p14:creationId xmlns:p14="http://schemas.microsoft.com/office/powerpoint/2010/main" val="174849191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a:extLst>
              <a:ext uri="{FF2B5EF4-FFF2-40B4-BE49-F238E27FC236}">
                <a16:creationId xmlns:a16="http://schemas.microsoft.com/office/drawing/2014/main" xmlns="" id="{7907CDDF-0A83-46FD-AD3B-C2329B63883B}"/>
              </a:ext>
            </a:extLst>
          </p:cNvPr>
          <p:cNvSpPr>
            <a:spLocks noGrp="1"/>
          </p:cNvSpPr>
          <p:nvPr>
            <p:ph idx="1"/>
          </p:nvPr>
        </p:nvSpPr>
        <p:spPr>
          <a:xfrm>
            <a:off x="838200" y="365760"/>
            <a:ext cx="10515600" cy="6310248"/>
          </a:xfrm>
        </p:spPr>
        <p:txBody>
          <a:bodyPr>
            <a:normAutofit fontScale="92500" lnSpcReduction="10000"/>
          </a:bodyPr>
          <a:lstStyle/>
          <a:p>
            <a:pPr marL="0" indent="0">
              <a:buNone/>
            </a:pPr>
            <a:r>
              <a:rPr lang="de-DE" b="1" dirty="0"/>
              <a:t>Wichtige Besonderheiten des Aufnahmeverfahrens</a:t>
            </a:r>
          </a:p>
          <a:p>
            <a:pPr marL="0" indent="0">
              <a:buNone/>
            </a:pPr>
            <a:endParaRPr lang="de-DE" sz="2400" b="1" dirty="0"/>
          </a:p>
          <a:p>
            <a:pPr marL="0" indent="0">
              <a:buNone/>
            </a:pPr>
            <a:r>
              <a:rPr lang="de-DE" sz="2400" b="1" dirty="0"/>
              <a:t>Aufnahmekriterien</a:t>
            </a:r>
          </a:p>
          <a:p>
            <a:r>
              <a:rPr lang="de-DE" sz="2400" dirty="0"/>
              <a:t>Beim Erstwunsch ist es egal, in welchem Bezirk die Schule liegt! Hier kommt es auf die Aufnahmekriterien, Härtefälle und Geschwisterkinder an</a:t>
            </a:r>
          </a:p>
          <a:p>
            <a:pPr marL="0" indent="0">
              <a:buNone/>
            </a:pPr>
            <a:endParaRPr lang="de-DE" sz="2400" dirty="0"/>
          </a:p>
          <a:p>
            <a:pPr marL="0" indent="0">
              <a:buNone/>
            </a:pPr>
            <a:r>
              <a:rPr lang="de-DE" sz="2400" b="1" dirty="0"/>
              <a:t>Achtung </a:t>
            </a:r>
            <a:r>
              <a:rPr lang="de-DE" sz="2400" b="1" dirty="0" smtClean="0"/>
              <a:t>Bezirk!</a:t>
            </a:r>
            <a:endParaRPr lang="de-DE" sz="2400" b="1" dirty="0"/>
          </a:p>
          <a:p>
            <a:r>
              <a:rPr lang="de-DE" sz="2400" dirty="0"/>
              <a:t>Beim 2. Wunsch und 3. Wunsch werden Kinder bevorzugt, die im gleichen Bezirk der Schule leben!</a:t>
            </a:r>
          </a:p>
          <a:p>
            <a:pPr lvl="1"/>
            <a:r>
              <a:rPr lang="de-DE" dirty="0"/>
              <a:t>Hier zählt zuerst der Bezirk und anschließend die Durchschnittsnote</a:t>
            </a:r>
          </a:p>
          <a:p>
            <a:pPr marL="457200" lvl="1" indent="0">
              <a:buNone/>
            </a:pPr>
            <a:endParaRPr lang="de-DE" dirty="0"/>
          </a:p>
          <a:p>
            <a:pPr marL="0" indent="0">
              <a:buNone/>
            </a:pPr>
            <a:r>
              <a:rPr lang="de-DE" sz="2400" b="1" dirty="0"/>
              <a:t>Taktisch wählen:</a:t>
            </a:r>
          </a:p>
          <a:p>
            <a:r>
              <a:rPr lang="de-DE" sz="2400" dirty="0"/>
              <a:t>Es gibt Schulen, die so beliebt sind, dass sie bereits nach dem 1. Wunsch voll sind. Das bedeutet, dass man dort mit dem 2. Wunsch keine Chance hat.</a:t>
            </a:r>
          </a:p>
          <a:p>
            <a:pPr lvl="1"/>
            <a:r>
              <a:rPr lang="de-DE" dirty="0"/>
              <a:t>Daher ist es wichtig, clever zu wählen und als 2. und 3. Wunsch Schulen auszuwählen, die zu euren Interessen passen, aber nicht so beliebt sind, dass sie schon nach dem 1. Wunsch keine Plätze mehr zur Verfügung haben. </a:t>
            </a:r>
          </a:p>
          <a:p>
            <a:endParaRPr lang="de-DE" dirty="0"/>
          </a:p>
        </p:txBody>
      </p:sp>
      <p:pic>
        <p:nvPicPr>
          <p:cNvPr id="4" name="Grafik 3" descr="Ausrufezeichen mit einfarbiger Füllung">
            <a:extLst>
              <a:ext uri="{FF2B5EF4-FFF2-40B4-BE49-F238E27FC236}">
                <a16:creationId xmlns:a16="http://schemas.microsoft.com/office/drawing/2014/main" xmlns="" id="{684F5F4C-52EC-4843-8A0D-F17749158AD1}"/>
              </a:ext>
            </a:extLst>
          </p:cNvPr>
          <p:cNvPicPr>
            <a:picLocks noChangeAspect="1"/>
          </p:cNvPicPr>
          <p:nvPr/>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xmlns="" r:embed="rId3"/>
              </a:ext>
            </a:extLst>
          </a:blip>
          <a:stretch>
            <a:fillRect/>
          </a:stretch>
        </p:blipFill>
        <p:spPr>
          <a:xfrm>
            <a:off x="9525" y="2853690"/>
            <a:ext cx="914400" cy="914400"/>
          </a:xfrm>
          <a:prstGeom prst="rect">
            <a:avLst/>
          </a:prstGeom>
        </p:spPr>
      </p:pic>
      <p:pic>
        <p:nvPicPr>
          <p:cNvPr id="5" name="Grafik 4" descr="Ausrufezeichen mit einfarbiger Füllung">
            <a:extLst>
              <a:ext uri="{FF2B5EF4-FFF2-40B4-BE49-F238E27FC236}">
                <a16:creationId xmlns:a16="http://schemas.microsoft.com/office/drawing/2014/main" xmlns="" id="{63EB4380-38B7-4BFF-B02A-087DE6BDED4A}"/>
              </a:ext>
            </a:extLst>
          </p:cNvPr>
          <p:cNvPicPr>
            <a:picLocks noChangeAspect="1"/>
          </p:cNvPicPr>
          <p:nvPr/>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xmlns="" r:embed="rId3"/>
              </a:ext>
            </a:extLst>
          </a:blip>
          <a:stretch>
            <a:fillRect/>
          </a:stretch>
        </p:blipFill>
        <p:spPr>
          <a:xfrm>
            <a:off x="0" y="4962525"/>
            <a:ext cx="914400" cy="914400"/>
          </a:xfrm>
          <a:prstGeom prst="rect">
            <a:avLst/>
          </a:prstGeom>
        </p:spPr>
      </p:pic>
      <p:pic>
        <p:nvPicPr>
          <p:cNvPr id="6" name="Grafik 5" descr="Ausrufezeichen mit einfarbiger Füllung">
            <a:extLst>
              <a:ext uri="{FF2B5EF4-FFF2-40B4-BE49-F238E27FC236}">
                <a16:creationId xmlns:a16="http://schemas.microsoft.com/office/drawing/2014/main" xmlns="" id="{AFECE462-E072-43B3-BC82-CC49C45AD2B3}"/>
              </a:ext>
            </a:extLst>
          </p:cNvPr>
          <p:cNvPicPr>
            <a:picLocks noChangeAspect="1"/>
          </p:cNvPicPr>
          <p:nvPr/>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xmlns="" r:embed="rId3"/>
              </a:ext>
            </a:extLst>
          </a:blip>
          <a:stretch>
            <a:fillRect/>
          </a:stretch>
        </p:blipFill>
        <p:spPr>
          <a:xfrm>
            <a:off x="9525" y="1285875"/>
            <a:ext cx="914400" cy="914400"/>
          </a:xfrm>
          <a:prstGeom prst="rect">
            <a:avLst/>
          </a:prstGeom>
        </p:spPr>
      </p:pic>
      <p:pic>
        <p:nvPicPr>
          <p:cNvPr id="7" name="Grafik 6"/>
          <p:cNvPicPr>
            <a:picLocks noChangeAspect="1"/>
          </p:cNvPicPr>
          <p:nvPr/>
        </p:nvPicPr>
        <p:blipFill>
          <a:blip r:embed="rId4"/>
          <a:stretch>
            <a:fillRect/>
          </a:stretch>
        </p:blipFill>
        <p:spPr>
          <a:xfrm>
            <a:off x="11206334" y="0"/>
            <a:ext cx="807803" cy="725527"/>
          </a:xfrm>
          <a:prstGeom prst="rect">
            <a:avLst/>
          </a:prstGeom>
        </p:spPr>
      </p:pic>
    </p:spTree>
    <p:extLst>
      <p:ext uri="{BB962C8B-B14F-4D97-AF65-F5344CB8AC3E}">
        <p14:creationId xmlns:p14="http://schemas.microsoft.com/office/powerpoint/2010/main" val="81264605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481</Words>
  <Application>Microsoft Office PowerPoint</Application>
  <PresentationFormat>Breitbild</PresentationFormat>
  <Paragraphs>103</Paragraphs>
  <Slides>14</Slides>
  <Notes>0</Notes>
  <HiddenSlides>0</HiddenSlides>
  <MMClips>0</MMClips>
  <ScaleCrop>false</ScaleCrop>
  <HeadingPairs>
    <vt:vector size="6" baseType="variant">
      <vt:variant>
        <vt:lpstr>Verwendete Schriftarten</vt:lpstr>
      </vt:variant>
      <vt:variant>
        <vt:i4>3</vt:i4>
      </vt:variant>
      <vt:variant>
        <vt:lpstr>Design</vt:lpstr>
      </vt:variant>
      <vt:variant>
        <vt:i4>1</vt:i4>
      </vt:variant>
      <vt:variant>
        <vt:lpstr>Folientitel</vt:lpstr>
      </vt:variant>
      <vt:variant>
        <vt:i4>14</vt:i4>
      </vt:variant>
    </vt:vector>
  </HeadingPairs>
  <TitlesOfParts>
    <vt:vector size="18" baseType="lpstr">
      <vt:lpstr>Arial</vt:lpstr>
      <vt:lpstr>Calibri</vt:lpstr>
      <vt:lpstr>Calibri Light</vt:lpstr>
      <vt:lpstr>Office</vt:lpstr>
      <vt:lpstr>   Projekttag zum Übergang von der Grundschule zur Oberschule</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Viel Erfolg beim Übergang auf die Oberschule!</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FidO – Fit in die Oberschule</dc:title>
  <dc:creator>Simon Thiel</dc:creator>
  <cp:lastModifiedBy>Simon Thiel</cp:lastModifiedBy>
  <cp:revision>54</cp:revision>
  <dcterms:created xsi:type="dcterms:W3CDTF">2018-11-05T11:24:43Z</dcterms:created>
  <dcterms:modified xsi:type="dcterms:W3CDTF">2024-11-04T16:03:53Z</dcterms:modified>
</cp:coreProperties>
</file>